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9" r:id="rId3"/>
    <p:sldId id="260" r:id="rId4"/>
    <p:sldId id="264" r:id="rId5"/>
    <p:sldId id="261" r:id="rId6"/>
    <p:sldId id="262" r:id="rId7"/>
    <p:sldId id="263" r:id="rId8"/>
    <p:sldId id="265" r:id="rId9"/>
    <p:sldId id="267" r:id="rId10"/>
    <p:sldId id="266" r:id="rId11"/>
    <p:sldId id="268" r:id="rId12"/>
    <p:sldId id="269" r:id="rId13"/>
    <p:sldId id="270" r:id="rId14"/>
    <p:sldId id="271" r:id="rId15"/>
    <p:sldId id="273" r:id="rId16"/>
    <p:sldId id="272"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85" autoAdjust="0"/>
  </p:normalViewPr>
  <p:slideViewPr>
    <p:cSldViewPr>
      <p:cViewPr>
        <p:scale>
          <a:sx n="90" d="100"/>
          <a:sy n="90" d="100"/>
        </p:scale>
        <p:origin x="-91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CDBB9-D6BB-4017-9343-39989646A5F7}"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B52B4-4F9B-4456-8753-4AD553BF64F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CDBB9-D6BB-4017-9343-39989646A5F7}" type="datetimeFigureOut">
              <a:rPr lang="en-US" smtClean="0"/>
              <a:pPr/>
              <a:t>10/9/2012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B52B4-4F9B-4456-8753-4AD553BF64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Traditional Care of Terrazzo Flooring</a:t>
            </a:r>
            <a:endParaRPr lang="en-US" dirty="0"/>
          </a:p>
        </p:txBody>
      </p:sp>
      <p:sp>
        <p:nvSpPr>
          <p:cNvPr id="3" name="Subtitle 2"/>
          <p:cNvSpPr>
            <a:spLocks noGrp="1"/>
          </p:cNvSpPr>
          <p:nvPr>
            <p:ph type="subTitle" idx="1"/>
          </p:nvPr>
        </p:nvSpPr>
        <p:spPr/>
        <p:txBody>
          <a:bodyPr/>
          <a:lstStyle/>
          <a:p>
            <a:r>
              <a:rPr lang="en-US" sz="1800" dirty="0" smtClean="0"/>
              <a:t>NTMA Technical Seminar 2012</a:t>
            </a:r>
          </a:p>
          <a:p>
            <a:r>
              <a:rPr lang="en-US" sz="1800" dirty="0" smtClean="0"/>
              <a:t>Presented by:</a:t>
            </a:r>
          </a:p>
          <a:p>
            <a:r>
              <a:rPr lang="en-US" sz="1800" dirty="0" smtClean="0"/>
              <a:t>John D’Agnolo</a:t>
            </a:r>
          </a:p>
          <a:p>
            <a:r>
              <a:rPr lang="en-US" sz="1800" dirty="0" smtClean="0"/>
              <a:t>Bob Michielutti</a:t>
            </a:r>
          </a:p>
          <a:p>
            <a:r>
              <a:rPr lang="en-US" sz="1800" dirty="0" smtClean="0"/>
              <a:t>Mike Grissom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often must we sweep or scrub the terrazzo floor?</a:t>
            </a:r>
            <a:endParaRPr lang="en-US" dirty="0"/>
          </a:p>
        </p:txBody>
      </p:sp>
      <p:sp>
        <p:nvSpPr>
          <p:cNvPr id="3" name="TextBox 2"/>
          <p:cNvSpPr txBox="1"/>
          <p:nvPr/>
        </p:nvSpPr>
        <p:spPr>
          <a:xfrm>
            <a:off x="152400" y="1447800"/>
            <a:ext cx="8839200" cy="5016758"/>
          </a:xfrm>
          <a:prstGeom prst="rect">
            <a:avLst/>
          </a:prstGeom>
          <a:noFill/>
        </p:spPr>
        <p:txBody>
          <a:bodyPr wrap="square" rtlCol="0">
            <a:spAutoFit/>
          </a:bodyPr>
          <a:lstStyle/>
          <a:p>
            <a:r>
              <a:rPr lang="en-US" sz="2000" b="1" u="sng" dirty="0" smtClean="0"/>
              <a:t>Dependent upon the amount of foot traffic that moves across the floor daily.</a:t>
            </a:r>
          </a:p>
          <a:p>
            <a:endParaRPr lang="en-US" sz="1200" dirty="0" smtClean="0"/>
          </a:p>
          <a:p>
            <a:r>
              <a:rPr lang="en-US" dirty="0" smtClean="0"/>
              <a:t>It is normal in most circumstances that DAILY dust mopping be preformed</a:t>
            </a:r>
          </a:p>
          <a:p>
            <a:endParaRPr lang="en-US" dirty="0"/>
          </a:p>
          <a:p>
            <a:r>
              <a:rPr lang="en-US" dirty="0" smtClean="0"/>
              <a:t>This action removes not only the dust but also the grit that is tracked into the building.</a:t>
            </a:r>
          </a:p>
          <a:p>
            <a:r>
              <a:rPr lang="en-US" dirty="0" smtClean="0"/>
              <a:t>This grit acts as an abrasive on the hard surface and can cause dulling of the floor finish.</a:t>
            </a:r>
          </a:p>
          <a:p>
            <a:endParaRPr lang="en-US" dirty="0"/>
          </a:p>
          <a:p>
            <a:r>
              <a:rPr lang="en-US" dirty="0" smtClean="0"/>
              <a:t>At a minimum, dust mopping must be done daily during months when snow removal salts</a:t>
            </a:r>
          </a:p>
          <a:p>
            <a:r>
              <a:rPr lang="en-US" dirty="0" smtClean="0"/>
              <a:t>and sands are utilized at the entrances of the building.</a:t>
            </a:r>
          </a:p>
          <a:p>
            <a:endParaRPr lang="en-US" dirty="0"/>
          </a:p>
          <a:p>
            <a:r>
              <a:rPr lang="en-US" dirty="0" smtClean="0"/>
              <a:t>Daily dust (damp) mopping or sweeping can be accomplished with a yarn-wick brush treated with a sweeping compound formulated for terrazzo.  Or the use of a cotton mop</a:t>
            </a:r>
          </a:p>
          <a:p>
            <a:r>
              <a:rPr lang="en-US" dirty="0" smtClean="0"/>
              <a:t>dipped into a diluted neutral cleaning solution, mop rung out so that is leaves no visible</a:t>
            </a:r>
          </a:p>
          <a:p>
            <a:r>
              <a:rPr lang="en-US" dirty="0" smtClean="0"/>
              <a:t>moisture on the terrazzo.</a:t>
            </a:r>
          </a:p>
          <a:p>
            <a:endParaRPr lang="en-US" sz="1200" dirty="0"/>
          </a:p>
          <a:p>
            <a:r>
              <a:rPr lang="en-US" dirty="0" smtClean="0"/>
              <a:t>Normally a newly constructed building contains a considerable amount of construction </a:t>
            </a:r>
          </a:p>
          <a:p>
            <a:r>
              <a:rPr lang="en-US" dirty="0" smtClean="0"/>
              <a:t>dust in the air that will eventually deposit itself on the floors.  Initially, scrubbing should </a:t>
            </a:r>
          </a:p>
          <a:p>
            <a:r>
              <a:rPr lang="en-US" dirty="0" smtClean="0"/>
              <a:t>be considered twice weekly until the construction dust no longer exists.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Maintenance</a:t>
            </a:r>
            <a:endParaRPr lang="en-US" dirty="0"/>
          </a:p>
        </p:txBody>
      </p:sp>
      <p:sp>
        <p:nvSpPr>
          <p:cNvPr id="3" name="TextBox 2"/>
          <p:cNvSpPr txBox="1"/>
          <p:nvPr/>
        </p:nvSpPr>
        <p:spPr>
          <a:xfrm>
            <a:off x="533400" y="1371600"/>
            <a:ext cx="8420960" cy="4247317"/>
          </a:xfrm>
          <a:prstGeom prst="rect">
            <a:avLst/>
          </a:prstGeom>
          <a:noFill/>
        </p:spPr>
        <p:txBody>
          <a:bodyPr wrap="none" rtlCol="0">
            <a:spAutoFit/>
          </a:bodyPr>
          <a:lstStyle/>
          <a:p>
            <a:endParaRPr lang="en-US" dirty="0" smtClean="0"/>
          </a:p>
          <a:p>
            <a:r>
              <a:rPr lang="en-US" dirty="0" smtClean="0"/>
              <a:t>Sweep</a:t>
            </a:r>
          </a:p>
          <a:p>
            <a:endParaRPr lang="en-US" dirty="0" smtClean="0"/>
          </a:p>
          <a:p>
            <a:r>
              <a:rPr lang="en-US" dirty="0" smtClean="0"/>
              <a:t>Damp Mop</a:t>
            </a:r>
          </a:p>
          <a:p>
            <a:endParaRPr lang="en-US" dirty="0" smtClean="0"/>
          </a:p>
          <a:p>
            <a:r>
              <a:rPr lang="en-US" dirty="0" smtClean="0"/>
              <a:t>Use of an Auto-Scrubber</a:t>
            </a:r>
          </a:p>
          <a:p>
            <a:endParaRPr lang="en-US" dirty="0"/>
          </a:p>
          <a:p>
            <a:r>
              <a:rPr lang="en-US" dirty="0" smtClean="0"/>
              <a:t>Hand work stubborn stains and scuffs marks with neutral cleaner diluted in warm water.</a:t>
            </a:r>
          </a:p>
          <a:p>
            <a:endParaRPr lang="en-US" dirty="0"/>
          </a:p>
          <a:p>
            <a:r>
              <a:rPr lang="en-US" dirty="0" smtClean="0"/>
              <a:t>Rinse with clean water, change rinsing water often.</a:t>
            </a:r>
          </a:p>
          <a:p>
            <a:endParaRPr lang="en-US" dirty="0"/>
          </a:p>
          <a:p>
            <a:r>
              <a:rPr lang="en-US" u="sng" dirty="0" smtClean="0"/>
              <a:t>Always keep rinse water, mops &amp; pails CLEAN!!!</a:t>
            </a:r>
          </a:p>
          <a:p>
            <a:endParaRPr lang="en-US" dirty="0"/>
          </a:p>
          <a:p>
            <a:r>
              <a:rPr lang="en-US" dirty="0" smtClean="0"/>
              <a:t>May need to be done twice daily or more when de-icing and salt agents are used and</a:t>
            </a:r>
          </a:p>
          <a:p>
            <a:r>
              <a:rPr lang="en-US" dirty="0" smtClean="0"/>
              <a:t>present.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Maintenance</a:t>
            </a:r>
            <a:endParaRPr lang="en-US" dirty="0"/>
          </a:p>
        </p:txBody>
      </p:sp>
      <p:sp>
        <p:nvSpPr>
          <p:cNvPr id="3" name="TextBox 2"/>
          <p:cNvSpPr txBox="1"/>
          <p:nvPr/>
        </p:nvSpPr>
        <p:spPr>
          <a:xfrm>
            <a:off x="762000" y="1524000"/>
            <a:ext cx="8344015" cy="2862322"/>
          </a:xfrm>
          <a:prstGeom prst="rect">
            <a:avLst/>
          </a:prstGeom>
          <a:noFill/>
        </p:spPr>
        <p:txBody>
          <a:bodyPr wrap="none" rtlCol="0">
            <a:spAutoFit/>
          </a:bodyPr>
          <a:lstStyle/>
          <a:p>
            <a:r>
              <a:rPr lang="en-US" dirty="0" smtClean="0"/>
              <a:t>Damp mop lightly soiled floors with neutral cleaner</a:t>
            </a:r>
          </a:p>
          <a:p>
            <a:endParaRPr lang="en-US" dirty="0"/>
          </a:p>
          <a:p>
            <a:r>
              <a:rPr lang="en-US" dirty="0" smtClean="0"/>
              <a:t>Heavily soiled floors should be scrubbed with a mechanical buffing machine with </a:t>
            </a:r>
          </a:p>
          <a:p>
            <a:r>
              <a:rPr lang="en-US" dirty="0" smtClean="0"/>
              <a:t>neutral cleaner.  Mop up residue before it dries with clean water.  An auto-scrubber </a:t>
            </a:r>
          </a:p>
          <a:p>
            <a:r>
              <a:rPr lang="en-US" dirty="0" smtClean="0"/>
              <a:t>is very helpful to accomplish this.  </a:t>
            </a:r>
            <a:endParaRPr lang="en-US" dirty="0"/>
          </a:p>
          <a:p>
            <a:endParaRPr lang="en-US" dirty="0" smtClean="0"/>
          </a:p>
          <a:p>
            <a:r>
              <a:rPr lang="en-US" dirty="0" smtClean="0"/>
              <a:t>Allow to dry and buff with a Tampico brush or white nylon pad.</a:t>
            </a:r>
          </a:p>
          <a:p>
            <a:endParaRPr lang="en-US" dirty="0"/>
          </a:p>
          <a:p>
            <a:r>
              <a:rPr lang="en-US" dirty="0" smtClean="0"/>
              <a:t>For floors with a top coat in addition to the sealer; follow  the manufactures </a:t>
            </a:r>
          </a:p>
          <a:p>
            <a:r>
              <a:rPr lang="en-US" dirty="0" smtClean="0"/>
              <a:t>written instructions.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Maintenance</a:t>
            </a:r>
            <a:endParaRPr lang="en-US" dirty="0"/>
          </a:p>
        </p:txBody>
      </p:sp>
      <p:sp>
        <p:nvSpPr>
          <p:cNvPr id="3" name="TextBox 2"/>
          <p:cNvSpPr txBox="1"/>
          <p:nvPr/>
        </p:nvSpPr>
        <p:spPr>
          <a:xfrm>
            <a:off x="685800" y="1676400"/>
            <a:ext cx="8321317" cy="4247317"/>
          </a:xfrm>
          <a:prstGeom prst="rect">
            <a:avLst/>
          </a:prstGeom>
          <a:noFill/>
        </p:spPr>
        <p:txBody>
          <a:bodyPr wrap="none" rtlCol="0">
            <a:spAutoFit/>
          </a:bodyPr>
          <a:lstStyle/>
          <a:p>
            <a:r>
              <a:rPr lang="en-US" dirty="0" smtClean="0"/>
              <a:t>If needed, strip all old sealer and dressings from floor.</a:t>
            </a:r>
          </a:p>
          <a:p>
            <a:r>
              <a:rPr lang="en-US" dirty="0" smtClean="0"/>
              <a:t>Use a stripper manufactured by the same maker of the sealer you are using.</a:t>
            </a:r>
          </a:p>
          <a:p>
            <a:endParaRPr lang="en-US" dirty="0"/>
          </a:p>
          <a:p>
            <a:r>
              <a:rPr lang="en-US" dirty="0" smtClean="0"/>
              <a:t>Re-seal with sealer; at least two coats should suffice.  </a:t>
            </a:r>
          </a:p>
          <a:p>
            <a:r>
              <a:rPr lang="en-US" dirty="0" smtClean="0"/>
              <a:t>Apply top dressing if desired.</a:t>
            </a:r>
          </a:p>
          <a:p>
            <a:endParaRPr lang="en-US" dirty="0"/>
          </a:p>
          <a:p>
            <a:r>
              <a:rPr lang="en-US" dirty="0" smtClean="0"/>
              <a:t>If the terrazzo floor becomes dull and unsightly, pitted or heavily scratched, do not</a:t>
            </a:r>
          </a:p>
          <a:p>
            <a:r>
              <a:rPr lang="en-US" dirty="0" smtClean="0"/>
              <a:t>attempt to refinish or restore it by sanding or grinding.  This type a damage, abuse or </a:t>
            </a:r>
          </a:p>
          <a:p>
            <a:r>
              <a:rPr lang="en-US" dirty="0" smtClean="0"/>
              <a:t>lack of maintenance requires professional attention.</a:t>
            </a:r>
          </a:p>
          <a:p>
            <a:endParaRPr lang="en-US" dirty="0"/>
          </a:p>
          <a:p>
            <a:r>
              <a:rPr lang="en-US" dirty="0" smtClean="0"/>
              <a:t>Have the owner or it’s agent contact a reputable NTMA contractor for course of </a:t>
            </a:r>
          </a:p>
          <a:p>
            <a:r>
              <a:rPr lang="en-US" dirty="0" smtClean="0"/>
              <a:t>corrective action.</a:t>
            </a:r>
          </a:p>
          <a:p>
            <a:endParaRPr lang="en-US" dirty="0"/>
          </a:p>
          <a:p>
            <a:r>
              <a:rPr lang="en-US" dirty="0" smtClean="0"/>
              <a:t>In heavy use applications; i.e. Airports, stripping and/or  re-sealing may need to done </a:t>
            </a:r>
          </a:p>
          <a:p>
            <a:r>
              <a:rPr lang="en-US" dirty="0" smtClean="0"/>
              <a:t>more often than once a year.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762000"/>
            <a:ext cx="8305800" cy="3970318"/>
          </a:xfrm>
          <a:prstGeom prst="rect">
            <a:avLst/>
          </a:prstGeom>
          <a:noFill/>
        </p:spPr>
        <p:txBody>
          <a:bodyPr wrap="square" rtlCol="0">
            <a:spAutoFit/>
          </a:bodyPr>
          <a:lstStyle/>
          <a:p>
            <a:r>
              <a:rPr lang="en-US" dirty="0" smtClean="0"/>
              <a:t>Use only specialized products manufactured for terrazzo flooring.</a:t>
            </a:r>
          </a:p>
          <a:p>
            <a:endParaRPr lang="en-US" dirty="0"/>
          </a:p>
          <a:p>
            <a:r>
              <a:rPr lang="en-US" dirty="0" smtClean="0"/>
              <a:t>You can add the following:</a:t>
            </a:r>
          </a:p>
          <a:p>
            <a:endParaRPr lang="en-US" dirty="0"/>
          </a:p>
          <a:p>
            <a:r>
              <a:rPr lang="en-US" dirty="0" smtClean="0"/>
              <a:t>Use only specialized products to insure proper maintenance of your terrazzo floors.</a:t>
            </a:r>
          </a:p>
          <a:p>
            <a:r>
              <a:rPr lang="en-US" dirty="0" smtClean="0"/>
              <a:t>The approved sealer used on your terrazzo floor is  ___________.  Please reference</a:t>
            </a:r>
          </a:p>
          <a:p>
            <a:r>
              <a:rPr lang="en-US" dirty="0" smtClean="0"/>
              <a:t>the product data on this material for additional information regarding maintenance and protection of the terrazzo floor.  Many suppliers with products of proven</a:t>
            </a:r>
          </a:p>
          <a:p>
            <a:r>
              <a:rPr lang="en-US" dirty="0" smtClean="0"/>
              <a:t>reliability that serve the terrazzo trade are members of the NTMA.</a:t>
            </a:r>
          </a:p>
          <a:p>
            <a:endParaRPr lang="en-US" dirty="0"/>
          </a:p>
          <a:p>
            <a:r>
              <a:rPr lang="en-US" dirty="0" smtClean="0"/>
              <a:t>For any further information or brand names of maintenance products, please contact</a:t>
            </a:r>
          </a:p>
          <a:p>
            <a:r>
              <a:rPr lang="en-US" dirty="0" smtClean="0"/>
              <a:t>your local NTMA Terrazzo contractor or the Executive Director at the National Terrazzo</a:t>
            </a:r>
          </a:p>
          <a:p>
            <a:r>
              <a:rPr lang="en-US" dirty="0" smtClean="0"/>
              <a:t>and Mosaic Association.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153400" cy="5078313"/>
          </a:xfrm>
          <a:prstGeom prst="rect">
            <a:avLst/>
          </a:prstGeom>
          <a:noFill/>
        </p:spPr>
        <p:txBody>
          <a:bodyPr wrap="square" rtlCol="0">
            <a:spAutoFit/>
          </a:bodyPr>
          <a:lstStyle/>
          <a:p>
            <a:r>
              <a:rPr lang="en-US" b="1" u="sng" dirty="0" smtClean="0"/>
              <a:t>Another note of Frequency of cleaning and success of a maintenance program:</a:t>
            </a:r>
          </a:p>
          <a:p>
            <a:endParaRPr lang="en-US" dirty="0"/>
          </a:p>
          <a:p>
            <a:r>
              <a:rPr lang="en-US" dirty="0" smtClean="0"/>
              <a:t>Cleaning cycle should be regulated by the amount of foot traffic the terrazzo </a:t>
            </a:r>
          </a:p>
          <a:p>
            <a:r>
              <a:rPr lang="en-US" dirty="0" smtClean="0"/>
              <a:t>floor receives.  Neutral cleaners are designed to react only if a solution of</a:t>
            </a:r>
          </a:p>
          <a:p>
            <a:r>
              <a:rPr lang="en-US" dirty="0" smtClean="0"/>
              <a:t>clean water and cleaner (mixed in accordance to the manufacturer instructions)</a:t>
            </a:r>
          </a:p>
          <a:p>
            <a:r>
              <a:rPr lang="en-US" dirty="0" smtClean="0"/>
              <a:t>is allowed to remain on the floor surface for several minutes.  This step provides the</a:t>
            </a:r>
          </a:p>
          <a:p>
            <a:r>
              <a:rPr lang="en-US" dirty="0" smtClean="0"/>
              <a:t>time necessary for the grime dissolving action to take place.  Removal of the dirt-laden solution from the surface should be done by squeegee, vacuum or mopping.</a:t>
            </a:r>
          </a:p>
          <a:p>
            <a:r>
              <a:rPr lang="en-US" dirty="0" smtClean="0"/>
              <a:t>Rinse with ample clean water.  </a:t>
            </a:r>
            <a:endParaRPr lang="en-US" dirty="0"/>
          </a:p>
          <a:p>
            <a:endParaRPr lang="en-US" dirty="0" smtClean="0"/>
          </a:p>
          <a:p>
            <a:r>
              <a:rPr lang="en-US" dirty="0" smtClean="0"/>
              <a:t>It is essential to maintain a clean appearance of the terrazzo floor; water, mops </a:t>
            </a:r>
          </a:p>
          <a:p>
            <a:r>
              <a:rPr lang="en-US" dirty="0" smtClean="0"/>
              <a:t>and other equipment must be clean. </a:t>
            </a:r>
          </a:p>
          <a:p>
            <a:endParaRPr lang="en-US" dirty="0"/>
          </a:p>
          <a:p>
            <a:r>
              <a:rPr lang="en-US" dirty="0" smtClean="0"/>
              <a:t>Areas that require EXTRA attention and necessary cleaning and re-application of a protective sealer:  Restrooms (especially at urinals).  Red wine is highly staining and acidic and requires that it be wiped up ASAP to avoid permanently staining and etching the terrazzo floor.</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5632311"/>
          </a:xfrm>
          <a:prstGeom prst="rect">
            <a:avLst/>
          </a:prstGeom>
          <a:noFill/>
        </p:spPr>
        <p:txBody>
          <a:bodyPr wrap="square" rtlCol="0">
            <a:spAutoFit/>
          </a:bodyPr>
          <a:lstStyle/>
          <a:p>
            <a:r>
              <a:rPr lang="en-US" b="1" u="sng" dirty="0" smtClean="0"/>
              <a:t>Alternate method of maintaining terrazzo flooring:</a:t>
            </a:r>
          </a:p>
          <a:p>
            <a:endParaRPr lang="en-US" dirty="0"/>
          </a:p>
          <a:p>
            <a:r>
              <a:rPr lang="en-US" dirty="0" smtClean="0"/>
              <a:t>This method can produce a sheen without the application of sealers.</a:t>
            </a:r>
          </a:p>
          <a:p>
            <a:r>
              <a:rPr lang="en-US" dirty="0" smtClean="0"/>
              <a:t>This method is only successfully with a strict and regimented maintenance program</a:t>
            </a:r>
          </a:p>
          <a:p>
            <a:r>
              <a:rPr lang="en-US" dirty="0" smtClean="0"/>
              <a:t>that employees daily and weekly cleaning.</a:t>
            </a:r>
          </a:p>
          <a:p>
            <a:endParaRPr lang="en-US" dirty="0"/>
          </a:p>
          <a:p>
            <a:r>
              <a:rPr lang="en-US" dirty="0" smtClean="0"/>
              <a:t>As the terrazzo floors are cleaned with the neutral based cleaner/water solution,</a:t>
            </a:r>
          </a:p>
          <a:p>
            <a:r>
              <a:rPr lang="en-US" dirty="0" smtClean="0"/>
              <a:t>the final mopping picks up the majority of the cleaner, but leaves traces of the cleaner</a:t>
            </a:r>
          </a:p>
          <a:p>
            <a:r>
              <a:rPr lang="en-US" dirty="0" smtClean="0"/>
              <a:t>solution on the surface of the terrazzo.  After several such procedures, the</a:t>
            </a:r>
          </a:p>
          <a:p>
            <a:r>
              <a:rPr lang="en-US" dirty="0" smtClean="0"/>
              <a:t>residue of the cleaner can be dry buffed after each washing with a mechanical buffer</a:t>
            </a:r>
          </a:p>
          <a:p>
            <a:r>
              <a:rPr lang="en-US" dirty="0" smtClean="0"/>
              <a:t>fitted with a Tampico brush or White nylon pad, resulting in a higher sheen.</a:t>
            </a:r>
          </a:p>
          <a:p>
            <a:endParaRPr lang="en-US" dirty="0"/>
          </a:p>
          <a:p>
            <a:r>
              <a:rPr lang="en-US" dirty="0" smtClean="0"/>
              <a:t>This method will not protect the top surface of the terrazzo from abrasive grit and </a:t>
            </a:r>
          </a:p>
          <a:p>
            <a:r>
              <a:rPr lang="en-US" dirty="0" smtClean="0"/>
              <a:t>grime that may dull and scratch the floor. </a:t>
            </a:r>
          </a:p>
          <a:p>
            <a:endParaRPr lang="en-US" dirty="0"/>
          </a:p>
          <a:p>
            <a:r>
              <a:rPr lang="en-US" dirty="0" smtClean="0"/>
              <a:t>This method, all though used successfully years ago, is not widely employed</a:t>
            </a:r>
          </a:p>
          <a:p>
            <a:r>
              <a:rPr lang="en-US" dirty="0" smtClean="0"/>
              <a:t>now.  </a:t>
            </a:r>
            <a:endParaRPr lang="en-US" dirty="0"/>
          </a:p>
          <a:p>
            <a:endParaRPr lang="en-US" dirty="0" smtClean="0"/>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533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CUSTODIAN’S GUIDE FOR THE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PROPER MAINTENANCE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 TERRAZZO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228600" y="1302492"/>
            <a:ext cx="8686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CAUTION: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Before deviating from these instructions, contact your local terrazzo contractor for advice.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Always keep rinse water, mops &amp; pails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clean</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p>
          <a:p>
            <a:pPr marL="0" marR="0" lvl="0" indent="254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DAILY: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SWEEP USING A YARN-WICK BRUSH TREATED WITH SWEEPING COMPOUND.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Use a sweeping compound formulated for terrazzo. (Wax-based without any harsh sand)  Hand work stubborn stains and scuff marks with neutral cleaner diluted in warm water.</a:t>
            </a:r>
          </a:p>
          <a:p>
            <a:pPr marL="0" marR="0" lvl="0" indent="254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WEEKLY: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DAMP MOP LIGHTLY SOILED FLOORS WITH NEUTRAL CLEANER.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Heavily soiled floors should be scrubbed with a mechanical buffing machine and neutral cleaner.  Mop up residue before it dries with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clean water.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 auto-scrubber is very helpful to accomplish this.  Allow to dry and buff with a dry Tampico brush or white nylon pad.  (For</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floors requiring a high luster, apply a thin coat of specially prepared finishing material and buff to bring up sheen.  </a:t>
            </a:r>
          </a:p>
          <a:p>
            <a:pPr marL="0" marR="0" lvl="0" indent="254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NOTE:  ONCE APPLIED TO THE TERRAZZO SURFACE, ALLOW YOUR NEUTRAL CLEANER TIME TO REACT TO LOOSEN FOREIGN MATERIALS (I.E. DIRT).  SEVERAL MINUTES SHOULD BE ADEQUATE, BUT DO NOT ALLOW SOLUTION TO DRY ON THE SURFACE.</a:t>
            </a:r>
          </a:p>
          <a:p>
            <a:pPr marL="0" marR="0" lvl="0" indent="2540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ANNUALLY: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STRIP ALL OLD DRESSING AND SEALER.  RE-SEAL CLEAN FLOOR.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If the floor becomes dull and unsightly, do not attempt to refinish or restore it by sanding or grinding.  This requires professional attention.  Call Michielutti Bros., Inc. @ 586-776-4990 	(mbi@michbros.com) or the National Terrazzo and Mosaic Association @ 1-800-323-9736.  Please see the attached product data for  the sealer that was applied when new.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USE ONLY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specialized products produced to insure proper maintenance of your Terrazzo floors.  The approved sealer used on your terrazzo floor is Terra Glaze by Spartan.  Please reference the product data on this material for additional information regarding maintenance and protection of the terrazzo floor.  Many suppliers with products of proven reliability that serve the terrazzo trade are members of the NTMA.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For any further information or brand names of maintenance products, please contact your local terrazzo contractor or the Executive Director at the National Terrazzo and Mosaic Association, Inc.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hangingPunct="0"/>
            <a:r>
              <a:rPr lang="en-US" sz="3100" b="1" dirty="0" smtClean="0"/>
              <a:t/>
            </a:r>
            <a:br>
              <a:rPr lang="en-US" sz="3100" b="1" dirty="0" smtClean="0"/>
            </a:br>
            <a:r>
              <a:rPr lang="en-US" sz="3100" b="1" dirty="0" smtClean="0"/>
              <a:t>DO’S </a:t>
            </a:r>
            <a:r>
              <a:rPr lang="en-US" sz="3100" b="1" dirty="0"/>
              <a:t>AND DON’TS   </a:t>
            </a:r>
            <a:r>
              <a:rPr lang="en-US" sz="3100" dirty="0"/>
              <a:t/>
            </a:r>
            <a:br>
              <a:rPr lang="en-US" sz="3100" dirty="0"/>
            </a:br>
            <a:r>
              <a:rPr lang="en-US" sz="3100" b="1" dirty="0"/>
              <a:t>      </a:t>
            </a:r>
            <a:r>
              <a:rPr lang="en-US" sz="3100" b="1" dirty="0" smtClean="0"/>
              <a:t>FOR </a:t>
            </a:r>
            <a:r>
              <a:rPr lang="en-US" sz="3100" b="1" dirty="0"/>
              <a:t>TERRAZZO FLOOR CARE</a:t>
            </a:r>
            <a:r>
              <a:rPr lang="en-US" dirty="0"/>
              <a:t/>
            </a:r>
            <a:br>
              <a:rPr lang="en-US" dirty="0"/>
            </a:br>
            <a:endParaRPr lang="en-US" dirty="0"/>
          </a:p>
        </p:txBody>
      </p:sp>
      <p:sp>
        <p:nvSpPr>
          <p:cNvPr id="33793" name="Rectangle 1"/>
          <p:cNvSpPr>
            <a:spLocks noChangeArrowheads="1"/>
          </p:cNvSpPr>
          <p:nvPr/>
        </p:nvSpPr>
        <p:spPr bwMode="auto">
          <a:xfrm>
            <a:off x="152400" y="1377258"/>
            <a:ext cx="8763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HELPFUL TIPS FOR TERRAZZO MAINTENANCE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Your terrazzo floor has a minimum of 70% marble chip density on the surface.  It has been ground, polished, and sealed with an acrylic, polymer-based terrazzo sealer.  This coating protects your surface from water-borne stains, but it is essential that no spillage be ignored and allowed to soak and dry onto the floor.  Good house-keeping procedures require that your floor remain clean.  By following proper care procedures, your terrazzo floor should provide you with maintenance ease and a lifetime of performance that remains aesthetically beautiful.  Before you commence with a maintenance program or purchase materials, it is best to understand this flooring system by reading details of care available from your terrazzo contractor or the NTMA.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DO’S</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ask your installing terrazzo contractor to recommend the proper neutral cleaner and sealer to be used on your floor.  (Recommended neutral cleaners:  (Fill 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dust mop your floors daily, this not only picks up the dust, but also the grit tracked into your building.  The grit acts as an abrasive on your hard surface floor.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scrub your floors a minimum of three times a week where a new terrazzo floor has been installed for the initial two to three months as the construction dust is still in the air and will eventually be deposited on your floor.  Also, this schedule should be maintained during times when snow removal salts are utilized at the entrances of the building.   After this period, once per week, dependent on the amount of foot traffic, should keep your floor clean in appearance.  Always rinse your floors well to prevent a build-up of residue of cleaner that could become slippery.  The use of an auto-scrubber fitted with WHITE nylon pads can be used and is an effective means of maintaining your terrazzo floors.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seal your floors with a water-based acrylic sealer in accordance with the manufacturer’s instructions.  Normally a new floor requires two or more coats, which should provide a good sheen for a period of 45 to 60 days, before it would need additional coats.  Sealer should be classified by Underwriters Laboratories and be slip resistant with a minimum C.O.F. rating of 0.5 or higher.  Terra Glaze by Spartan Products has been applied to your terrazzo floor.  Please read the accompanying literature about this product and how to maintain this sealer.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use maintenance products designed for epoxy terrazzo.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allow your neutral cleaner, once applied to the terrazzo surface, time to react as designed to loosen foreign matter.  Several minutes should be adequate, but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 NOT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allow the solution to dry on the surface.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413715"/>
            <a:ext cx="91440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DON’TS</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DON’T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use purely surface waxes, or “good for everything” sealers.  These products</a:t>
            </a:r>
            <a:r>
              <a:rPr kumimoji="0" lang="en-US" sz="16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may lead to unpredictable results.</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DON’T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use all purpose cleaners of soaps containing water soluble inorganic or crystallizing salts, harmful alkali or acids.  Use of such products could prove harmful to your terrazzo floor.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DON’T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use cheap cleaners or sealers as the majority of your maintenance costs is labor.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DON’T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try miracle cleaners or sealers on your floor without getting an opinion on such products from your local terrazzo contractor or the NTMA.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NOTE</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IN THE EVENT THAT YOUR FLOORS GET BADLY SOILED, CONSULT WITH A</a:t>
            </a:r>
            <a:r>
              <a:rPr kumimoji="0" lang="en-US" sz="16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MEMBER </a:t>
            </a:r>
            <a:r>
              <a:rPr lang="en-US" sz="1600" dirty="0" smtClean="0">
                <a:latin typeface="Arial" pitchFamily="34" charset="0"/>
                <a:ea typeface="Times New Roman" pitchFamily="18" charset="0"/>
                <a:cs typeface="Times New Roman" pitchFamily="18" charset="0"/>
              </a:rPr>
              <a:t>OF THE NATIONAL TERRAZZO AND MOSIAC ASSOICATIONS</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BEFORE PROCEEDING TO ATTEMPT TO CLEAN!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ALWAYS KEEP RINSE WATER, MOPS AND PAILS CLEAN!</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046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Center One 2.JPG"/>
          <p:cNvPicPr>
            <a:picLocks noChangeAspect="1"/>
          </p:cNvPicPr>
          <p:nvPr/>
        </p:nvPicPr>
        <p:blipFill>
          <a:blip r:embed="rId2" cstate="print"/>
          <a:stretch>
            <a:fillRect/>
          </a:stretch>
        </p:blipFill>
        <p:spPr>
          <a:xfrm>
            <a:off x="609600" y="0"/>
            <a:ext cx="78486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52400" y="-29069"/>
            <a:ext cx="8839200" cy="68095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lang="en-US" sz="2000" b="1" dirty="0" smtClean="0">
                <a:latin typeface="Times New Roman" pitchFamily="18" charset="0"/>
                <a:ea typeface="Times New Roman" pitchFamily="18" charset="0"/>
                <a:cs typeface="Times New Roman" pitchFamily="18" charset="0"/>
              </a:rPr>
              <a:t>M</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aintenance Guide for </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Terrazzo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Flooring Using Diversey Products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Caution: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Refer to MSDS for proper use of PPE (Personal Protective Equipment)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Always use caution tape and wet floor signs when performing any wet maintenance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Refer to label directions for detailed use instructions of Diversey Sealers, Finishes, Strippers, and cleaners.</a:t>
            </a:r>
            <a:endParaRPr lang="en-US"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114300"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Initial Maintenance</a:t>
            </a:r>
            <a:r>
              <a:rPr kumimoji="0" lang="en-US"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Sweep and/or dust mop the floor to remove all dirt or grit.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Scrub floor using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Prominence      </a:t>
            </a:r>
            <a:r>
              <a:rPr kumimoji="0" lang="en-US"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recommended dilution rate.  Use a blue or green pad.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lang="en-US" dirty="0" smtClean="0">
                <a:latin typeface="Times New Roman" pitchFamily="18" charset="0"/>
                <a:ea typeface="Times New Roman" pitchFamily="18" charset="0"/>
                <a:cs typeface="Times New Roman" pitchFamily="18" charset="0"/>
              </a:rPr>
              <a:t>3</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Pick up cleaner solution with wet dry vac or auto scrubber.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4"/>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Rinse floor thoroughly, and allow to completely dry.</a:t>
            </a:r>
          </a:p>
          <a:p>
            <a:pPr marL="342900" marR="0" lvl="0" indent="-342900" algn="l" defTabSz="914400" rtl="0" eaLnBrk="0" fontAlgn="base" latinLnBrk="0" hangingPunct="0">
              <a:lnSpc>
                <a:spcPct val="100000"/>
              </a:lnSpc>
              <a:spcBef>
                <a:spcPct val="0"/>
              </a:spcBef>
              <a:spcAft>
                <a:spcPct val="0"/>
              </a:spcAft>
              <a:buClrTx/>
              <a:buSzTx/>
              <a:tabLst>
                <a:tab pos="1143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Apply Floor Sealer/Finish </a:t>
            </a:r>
            <a:r>
              <a:rPr kumimoji="0" lang="en-US"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Post “Wet floor signs”. It has also become common practice to use caution tape and barricades.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After the floor has been cleaned or stripped, rinsed, and allowed to dry, apply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medium (2,000-2500 sq. ft. per-gallon) coats of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Plaza          Plus, Carefree, or Carefree Matte Sealer Finish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the floor depending on desired gloss and maintenance. (Note you may only get 1700 sq. ft. per gallon on the first coat depending on the porosity of the floor.)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Apply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coats of desired</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Diversey Floor Sealer/Finish.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Apply no more than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coats in a 24-hour period.  Additional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2-4</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coats may be applied on the following day, after thoroughly cleaning floor.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r>
              <a:rPr lang="en-US" dirty="0" smtClean="0">
                <a:latin typeface="Times New Roman" pitchFamily="18" charset="0"/>
                <a:ea typeface="Times New Roman" pitchFamily="18" charset="0"/>
                <a:cs typeface="Times New Roman" pitchFamily="18" charset="0"/>
              </a:rPr>
              <a:t>3</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Allow 10-15 minutes after finish is dry to the touch before applying additional coats (usually 45-60 minutes are required between coats).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352800" y="2489284"/>
            <a:ext cx="685800" cy="253916"/>
          </a:xfrm>
          <a:prstGeom prst="rect">
            <a:avLst/>
          </a:prstGeom>
          <a:noFill/>
        </p:spPr>
        <p:txBody>
          <a:bodyPr wrap="square" rtlCol="0">
            <a:spAutoFit/>
          </a:bodyPr>
          <a:lstStyle/>
          <a:p>
            <a:r>
              <a:rPr lang="en-US" sz="1050" b="1" dirty="0" smtClean="0">
                <a:latin typeface="Times New Roman" pitchFamily="18" charset="0"/>
                <a:cs typeface="Times New Roman" pitchFamily="18" charset="0"/>
              </a:rPr>
              <a:t>TM/MC</a:t>
            </a:r>
            <a:endParaRPr lang="en-US" sz="1050" b="1" dirty="0">
              <a:latin typeface="Times New Roman" pitchFamily="18" charset="0"/>
              <a:cs typeface="Times New Roman" pitchFamily="18" charset="0"/>
            </a:endParaRPr>
          </a:p>
        </p:txBody>
      </p:sp>
      <p:sp>
        <p:nvSpPr>
          <p:cNvPr id="4" name="TextBox 3"/>
          <p:cNvSpPr txBox="1"/>
          <p:nvPr/>
        </p:nvSpPr>
        <p:spPr>
          <a:xfrm>
            <a:off x="4267200" y="4699084"/>
            <a:ext cx="685800" cy="253916"/>
          </a:xfrm>
          <a:prstGeom prst="rect">
            <a:avLst/>
          </a:prstGeom>
          <a:noFill/>
        </p:spPr>
        <p:txBody>
          <a:bodyPr wrap="square" rtlCol="0">
            <a:spAutoFit/>
          </a:bodyPr>
          <a:lstStyle/>
          <a:p>
            <a:r>
              <a:rPr lang="en-US" sz="1050" b="1" dirty="0" smtClean="0">
                <a:latin typeface="Times New Roman" pitchFamily="18" charset="0"/>
                <a:cs typeface="Times New Roman" pitchFamily="18" charset="0"/>
              </a:rPr>
              <a:t>TM/MC</a:t>
            </a:r>
            <a:endParaRPr lang="en-US" sz="105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0" y="1267243"/>
            <a:ext cx="86106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Lst>
            </a:pPr>
            <a:r>
              <a:rPr kumimoji="0" lang="en-US"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If a different Diversey Finish is required:</a:t>
            </a:r>
          </a:p>
          <a:p>
            <a:pPr marL="0" marR="0" lvl="0" indent="0" algn="l" defTabSz="914400" rtl="0" eaLnBrk="1" fontAlgn="base" latinLnBrk="0" hangingPunct="1">
              <a:lnSpc>
                <a:spcPct val="100000"/>
              </a:lnSpc>
              <a:spcBef>
                <a:spcPct val="0"/>
              </a:spcBef>
              <a:spcAft>
                <a:spcPct val="0"/>
              </a:spcAft>
              <a:buClrTx/>
              <a:buSzTx/>
              <a:buFontTx/>
              <a:buNone/>
              <a:tabLst>
                <a:tab pos="28575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Use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Plaza          Plus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Iron Stone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seal the floor and ensure adhesion (2 coats). Then apply the Diversey finish of your choice based on your particular requirements for appearance, durability, and maintenance.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Apply no more than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coats of sealer and or finish in a 24-hour period. Additional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2-4</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coats may be applied on the following day, after thoroughly cleaning floor.</a:t>
            </a: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Daily Maintenance</a:t>
            </a: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Sweep and/or dust mop the floor daily to remove surface dirt.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Post “wet floor” signs.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Auto scrub floor using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Prominence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according to label directions.  Use red pad for daily maintenance</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143000" y="1828800"/>
            <a:ext cx="685800" cy="253916"/>
          </a:xfrm>
          <a:prstGeom prst="rect">
            <a:avLst/>
          </a:prstGeom>
          <a:noFill/>
        </p:spPr>
        <p:txBody>
          <a:bodyPr wrap="square" rtlCol="0">
            <a:spAutoFit/>
          </a:bodyPr>
          <a:lstStyle/>
          <a:p>
            <a:r>
              <a:rPr lang="en-US" sz="1050" b="1" dirty="0" smtClean="0">
                <a:latin typeface="Times New Roman" pitchFamily="18" charset="0"/>
                <a:cs typeface="Times New Roman" pitchFamily="18" charset="0"/>
              </a:rPr>
              <a:t>TM/MC</a:t>
            </a:r>
            <a:endParaRPr lang="en-US" sz="1050" b="1" dirty="0">
              <a:latin typeface="Times New Roman" pitchFamily="18" charset="0"/>
              <a:cs typeface="Times New Roman" pitchFamily="18" charset="0"/>
            </a:endParaRPr>
          </a:p>
        </p:txBody>
      </p:sp>
      <p:sp>
        <p:nvSpPr>
          <p:cNvPr id="4" name="TextBox 3"/>
          <p:cNvSpPr txBox="1"/>
          <p:nvPr/>
        </p:nvSpPr>
        <p:spPr>
          <a:xfrm>
            <a:off x="3429000" y="1828800"/>
            <a:ext cx="685800" cy="253916"/>
          </a:xfrm>
          <a:prstGeom prst="rect">
            <a:avLst/>
          </a:prstGeom>
          <a:noFill/>
        </p:spPr>
        <p:txBody>
          <a:bodyPr wrap="square" rtlCol="0">
            <a:spAutoFit/>
          </a:bodyPr>
          <a:lstStyle/>
          <a:p>
            <a:r>
              <a:rPr lang="en-US" sz="1050" b="1" dirty="0" smtClean="0">
                <a:latin typeface="Times New Roman" pitchFamily="18" charset="0"/>
                <a:cs typeface="Times New Roman" pitchFamily="18" charset="0"/>
              </a:rPr>
              <a:t>TM/MC</a:t>
            </a:r>
            <a:endParaRPr lang="en-US" sz="1050" b="1" dirty="0">
              <a:latin typeface="Times New Roman" pitchFamily="18" charset="0"/>
              <a:cs typeface="Times New Roman" pitchFamily="18" charset="0"/>
            </a:endParaRPr>
          </a:p>
        </p:txBody>
      </p:sp>
      <p:sp>
        <p:nvSpPr>
          <p:cNvPr id="5" name="TextBox 4"/>
          <p:cNvSpPr txBox="1"/>
          <p:nvPr/>
        </p:nvSpPr>
        <p:spPr>
          <a:xfrm>
            <a:off x="3581400" y="4546684"/>
            <a:ext cx="685800" cy="253916"/>
          </a:xfrm>
          <a:prstGeom prst="rect">
            <a:avLst/>
          </a:prstGeom>
          <a:noFill/>
        </p:spPr>
        <p:txBody>
          <a:bodyPr wrap="square" rtlCol="0">
            <a:spAutoFit/>
          </a:bodyPr>
          <a:lstStyle/>
          <a:p>
            <a:r>
              <a:rPr lang="en-US" sz="1050" b="1" dirty="0" smtClean="0">
                <a:latin typeface="Times New Roman" pitchFamily="18" charset="0"/>
                <a:cs typeface="Times New Roman" pitchFamily="18" charset="0"/>
              </a:rPr>
              <a:t>TM/MC</a:t>
            </a:r>
            <a:endParaRPr lang="en-US" sz="105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52400" y="1158522"/>
            <a:ext cx="8839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l"/>
                <a:tab pos="228600" algn="l"/>
              </a:tabLst>
            </a:pPr>
            <a:r>
              <a:rPr kumimoji="0" lang="en-US"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Interim Maintenance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228600" algn="l"/>
              </a:tabLst>
            </a:pPr>
            <a:endParaRPr kumimoji="0" lang="en-US"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71450" algn="l"/>
                <a:tab pos="228600" algn="l"/>
              </a:tabLst>
            </a:pPr>
            <a:r>
              <a:rPr kumimoji="0" lang="en-US"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Spray Buffing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 pos="2286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Use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Snapback         Spray Buff</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remove scuffs and restore gloss in a conventional maintenance system. Using a 175 RPM swing machine equipped with a red buffing pad, spray a light mist to a small area and buff.  Be sure the floor is clean and dry before starting this procedure. (See Snap Back Spray Buff label directions for detailed use instructions.)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28800" y="2108284"/>
            <a:ext cx="685800" cy="253916"/>
          </a:xfrm>
          <a:prstGeom prst="rect">
            <a:avLst/>
          </a:prstGeom>
          <a:noFill/>
        </p:spPr>
        <p:txBody>
          <a:bodyPr wrap="square" rtlCol="0">
            <a:spAutoFit/>
          </a:bodyPr>
          <a:lstStyle/>
          <a:p>
            <a:r>
              <a:rPr lang="en-US" sz="1050" b="1" dirty="0" smtClean="0">
                <a:latin typeface="Times New Roman" pitchFamily="18" charset="0"/>
                <a:cs typeface="Times New Roman" pitchFamily="18" charset="0"/>
              </a:rPr>
              <a:t>TM/MC</a:t>
            </a:r>
            <a:endParaRPr lang="en-US" sz="105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52400" y="120403"/>
            <a:ext cx="89916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Terrazzo Maintenance Methods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Polished Terrazzo:</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High initial installation cost and no chemical protection.  This program can also be expensive to repair. Considered by some to be the best “natural” look for stone floors.  This program may incorporate a penetrating seal to achieve some protection without compromising the natural look.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Sealed and finished with acrylic floor finish UHS program: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This can have higher gloss than a natural polished floor.  It also adds chemical protection.  UHS finishes should be burnished often to maintain the look. Maintenance depends on desired gloss level.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Polished and coated with “Shield” type product: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is somewhere between the Bare Polished and coated floors. It offers some protection and a high level of gloss and appearance. High initial labor cost to install this kind of program  but cheaper than a coated UHS floor care system to maintain.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Sealed with Penetrating Sealer- Inexpensive and natural look gives some protection usually must clean spills within 30-45 minutes.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of a Matte or Gloss chemical resistant coatings: JonCrete Matte best chemical protection and low maintenance.  Joncrete Gloss- same chemical protection as the Matte however may require more maintenance to maintain gloss.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09600"/>
            <a:ext cx="9144000" cy="58400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Informative </a:t>
            </a:r>
            <a:r>
              <a:rPr kumimoji="0" lang="en-US" b="1" i="0" u="none" strike="noStrike" cap="none" normalizeH="0" baseline="0" dirty="0" smtClean="0">
                <a:ln>
                  <a:noFill/>
                </a:ln>
                <a:solidFill>
                  <a:schemeClr val="tx1"/>
                </a:solidFill>
                <a:effectLst/>
                <a:latin typeface="Calibri" pitchFamily="34" charset="0"/>
                <a:ea typeface="Tahoma" pitchFamily="34" charset="0"/>
                <a:cs typeface="Times New Roman" pitchFamily="18" charset="0"/>
              </a:rPr>
              <a:t>Bulletin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ahoma" pitchFamily="34" charset="0"/>
                <a:cs typeface="Times New Roman" pitchFamily="18" charset="0"/>
              </a:rPr>
              <a:t>Market Segment:</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ahoma" pitchFamily="34" charset="0"/>
                <a:cs typeface="Times New Roman" pitchFamily="18" charset="0"/>
              </a:rPr>
              <a:t>Building Service Contractors, Education, Food Processing, Agricultural, General Manufacturing, Government, Healthcare, Lodging, Hospitality, Other, Retail</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effectLst/>
              <a:latin typeface="Calibri" pitchFamily="34" charset="0"/>
              <a:ea typeface="Tahom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ahoma" pitchFamily="34" charset="0"/>
                <a:cs typeface="Times New Roman" pitchFamily="18" charset="0"/>
              </a:rPr>
              <a:t>Product</a:t>
            </a:r>
            <a:r>
              <a:rPr kumimoji="0" lang="en-US" b="1" i="0" u="none" strike="noStrike" cap="none" normalizeH="0" baseline="0" dirty="0" smtClean="0">
                <a:ln>
                  <a:noFill/>
                </a:ln>
                <a:effectLst/>
                <a:latin typeface="Calibri" pitchFamily="34" charset="0"/>
                <a:ea typeface="Tahoma" pitchFamily="34" charset="0"/>
                <a:cs typeface="Times New Roman" pitchFamily="18" charset="0"/>
              </a:rPr>
              <a:t>:</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ahoma" pitchFamily="34" charset="0"/>
                <a:cs typeface="Times New Roman" pitchFamily="18" charset="0"/>
              </a:rPr>
              <a:t>TERRA GLAZE®</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ahoma" pitchFamily="34" charset="0"/>
                <a:cs typeface="Times New Roman" pitchFamily="18" charset="0"/>
              </a:rPr>
              <a:t>Product Number:</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ahoma" pitchFamily="34" charset="0"/>
                <a:cs typeface="Times New Roman" pitchFamily="18" charset="0"/>
              </a:rPr>
              <a:t>5810</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ahoma" pitchFamily="34" charset="0"/>
                <a:cs typeface="Times New Roman" pitchFamily="18" charset="0"/>
              </a:rPr>
              <a:t>Main Body:</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alibri" pitchFamily="34" charset="0"/>
                <a:ea typeface="Times New Roman" pitchFamily="18" charset="0"/>
                <a:cs typeface="Times New Roman" pitchFamily="18" charset="0"/>
              </a:rPr>
              <a:t>ACRYLIC POLYMER TERRAZZO SEAL</a:t>
            </a: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PRODUCT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DESCRIPTION: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TERRA GLAZE is an acrylic polymer seal developed exclusively for use on terrazzo.</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Of all the traditional hard floor surfaces, perhaps the most popular and expensive is terrazzo.  Terrazzo is constructed of marble chips set in a mixture of portland cement.  While the natural terrazzo surface is highly polished, due to the porosity of the cement ingredient, a sealer is required to protect the floor from penetration of spills, wear, tear, and damage from heavy traffic. TERRA GLAZE was developed to fill these specific maintenance requirements and offers a number of unique features and benefits: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524000"/>
            <a:ext cx="8686800" cy="3477875"/>
          </a:xfrm>
          <a:prstGeom prst="rect">
            <a:avLst/>
          </a:prstGeom>
          <a:noFill/>
        </p:spPr>
        <p:txBody>
          <a:bodyPr wrap="square" rtlCol="0">
            <a:spAutoFit/>
          </a:bodyPr>
          <a:lstStyle/>
          <a:p>
            <a:r>
              <a:rPr lang="en-US" sz="2000" b="1" dirty="0" smtClean="0"/>
              <a:t>HIGH GLOSS/HIGH SOLIDS:  </a:t>
            </a:r>
            <a:r>
              <a:rPr lang="en-US" sz="2000" dirty="0" smtClean="0"/>
              <a:t>A 25% solids metal interlock formulation, just one coat of TERRA GLAZE conditions, seals, and protects the natural beauty of terrazzo.  32.5% total solids produces a gloss normally only achieved with two or three coats of ordinary nonresilient seals.</a:t>
            </a:r>
          </a:p>
          <a:p>
            <a:r>
              <a:rPr lang="en-US" sz="2000" dirty="0" smtClean="0"/>
              <a:t>	</a:t>
            </a:r>
          </a:p>
          <a:p>
            <a:r>
              <a:rPr lang="en-US" sz="2000" b="1" dirty="0" smtClean="0"/>
              <a:t>DURABLE:  </a:t>
            </a:r>
            <a:r>
              <a:rPr lang="en-US" sz="2000" dirty="0" smtClean="0"/>
              <a:t>The backbone of the TERRA GLAZE formulation is a controlled blend of monomers which enhance both the cohesive strength of the finish and its ability to adhere to the substrate.  Once applied, TERRA GLAZE becomes a hard, tough seal that combats terrazzo's inherent susceptibility to damage and deterioration due to abrasion, scratching, scuffing, and wear.</a:t>
            </a:r>
          </a:p>
          <a:p>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16764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LOW BUDGET MAINTENANCE: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Since the initial installation cost of terrazzo is high when compared with most floorings, there is great interest in low budget maintenance programs which will maintain the beauty of terrazzo while extending its life span.  TERRA GLAZE saves the extensive time and labor usually associated with the maintenance of a terrazzo surface.  The formula's one-coat and quick-drying features reduce costly downtime and inconvenience, resulting in labor savings.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NON-YELLOWING: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TERRA GLAZE is a milk-white emulsion formulation containing no ingredients that will yellow, distort, diminish, or discolor terrazzo surfaces.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04010" y="2999486"/>
          <a:ext cx="5935980" cy="2395474"/>
        </p:xfrm>
        <a:graphic>
          <a:graphicData uri="http://schemas.openxmlformats.org/drawingml/2006/table">
            <a:tbl>
              <a:tblPr/>
              <a:tblGrid>
                <a:gridCol w="2971800"/>
                <a:gridCol w="2964180"/>
              </a:tblGrid>
              <a:tr h="168275">
                <a:tc>
                  <a:txBody>
                    <a:bodyPr/>
                    <a:lstStyle/>
                    <a:p>
                      <a:pPr marL="644525" marR="0">
                        <a:lnSpc>
                          <a:spcPct val="115000"/>
                        </a:lnSpc>
                        <a:spcBef>
                          <a:spcPts val="55"/>
                        </a:spcBef>
                        <a:spcAft>
                          <a:spcPts val="0"/>
                        </a:spcAft>
                      </a:pPr>
                      <a:r>
                        <a:rPr lang="en-US" sz="1800" b="1" dirty="0">
                          <a:latin typeface="Times New Roman"/>
                          <a:ea typeface="Times New Roman"/>
                          <a:cs typeface="Times New Roman"/>
                        </a:rPr>
                        <a:t>High Speed Machines </a:t>
                      </a:r>
                      <a:r>
                        <a:rPr lang="en-US" sz="1800" b="1" spc="10" dirty="0">
                          <a:latin typeface="Times New Roman"/>
                          <a:ea typeface="Times New Roman"/>
                          <a:cs typeface="Times New Roman"/>
                        </a:rPr>
                        <a:t> </a:t>
                      </a:r>
                      <a:r>
                        <a:rPr lang="en-US" sz="1800" b="1" dirty="0">
                          <a:latin typeface="Times New Roman"/>
                          <a:ea typeface="Times New Roman"/>
                          <a:cs typeface="Times New Roman"/>
                        </a:rPr>
                        <a:t>1000</a:t>
                      </a:r>
                      <a:r>
                        <a:rPr lang="en-US" sz="1800" b="1" spc="15" dirty="0">
                          <a:latin typeface="Times New Roman"/>
                          <a:ea typeface="Times New Roman"/>
                          <a:cs typeface="Times New Roman"/>
                        </a:rPr>
                        <a:t> </a:t>
                      </a:r>
                      <a:r>
                        <a:rPr lang="en-US" sz="1800" b="1" dirty="0">
                          <a:latin typeface="Times New Roman"/>
                          <a:ea typeface="Times New Roman"/>
                          <a:cs typeface="Times New Roman"/>
                        </a:rPr>
                        <a:t>and up</a:t>
                      </a:r>
                      <a:endParaRPr lang="en-US"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1970" marR="0">
                        <a:lnSpc>
                          <a:spcPct val="115000"/>
                        </a:lnSpc>
                        <a:spcBef>
                          <a:spcPts val="55"/>
                        </a:spcBef>
                        <a:spcAft>
                          <a:spcPts val="0"/>
                        </a:spcAft>
                      </a:pPr>
                      <a:r>
                        <a:rPr lang="en-US" sz="1800" b="1" dirty="0">
                          <a:latin typeface="Times New Roman"/>
                          <a:ea typeface="Times New Roman"/>
                          <a:cs typeface="Times New Roman"/>
                        </a:rPr>
                        <a:t>Ultra Hig</a:t>
                      </a:r>
                      <a:r>
                        <a:rPr lang="en-US" sz="1800" b="1" spc="10" dirty="0">
                          <a:latin typeface="Times New Roman"/>
                          <a:ea typeface="Times New Roman"/>
                          <a:cs typeface="Times New Roman"/>
                        </a:rPr>
                        <a:t>h</a:t>
                      </a:r>
                      <a:r>
                        <a:rPr lang="en-US" sz="1800" b="1" dirty="0">
                          <a:latin typeface="Times New Roman"/>
                          <a:ea typeface="Times New Roman"/>
                          <a:cs typeface="Times New Roman"/>
                        </a:rPr>
                        <a:t>-Speed Machines</a:t>
                      </a:r>
                      <a:r>
                        <a:rPr lang="en-US" sz="1800" b="1" spc="5" dirty="0">
                          <a:latin typeface="Times New Roman"/>
                          <a:ea typeface="Times New Roman"/>
                          <a:cs typeface="Times New Roman"/>
                        </a:rPr>
                        <a:t> </a:t>
                      </a:r>
                      <a:r>
                        <a:rPr lang="en-US" sz="1800" b="1" dirty="0">
                          <a:latin typeface="Times New Roman"/>
                          <a:ea typeface="Times New Roman"/>
                          <a:cs typeface="Times New Roman"/>
                        </a:rPr>
                        <a:t>2000</a:t>
                      </a:r>
                      <a:r>
                        <a:rPr lang="en-US" sz="1800" b="1" spc="15" dirty="0">
                          <a:latin typeface="Times New Roman"/>
                          <a:ea typeface="Times New Roman"/>
                          <a:cs typeface="Times New Roman"/>
                        </a:rPr>
                        <a:t> </a:t>
                      </a:r>
                      <a:r>
                        <a:rPr lang="en-US" sz="1800" b="1" dirty="0">
                          <a:latin typeface="Times New Roman"/>
                          <a:ea typeface="Times New Roman"/>
                          <a:cs typeface="Times New Roman"/>
                        </a:rPr>
                        <a:t>and up</a:t>
                      </a:r>
                      <a:endParaRPr lang="en-US"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570">
                <a:tc>
                  <a:txBody>
                    <a:bodyPr/>
                    <a:lstStyle/>
                    <a:p>
                      <a:pPr marL="299720" marR="0">
                        <a:lnSpc>
                          <a:spcPct val="115000"/>
                        </a:lnSpc>
                        <a:spcBef>
                          <a:spcPts val="55"/>
                        </a:spcBef>
                        <a:spcAft>
                          <a:spcPts val="0"/>
                        </a:spcAft>
                      </a:pPr>
                      <a:r>
                        <a:rPr lang="en-US" sz="1800" dirty="0">
                          <a:latin typeface="Times New Roman"/>
                          <a:ea typeface="Times New Roman"/>
                          <a:cs typeface="Times New Roman"/>
                        </a:rPr>
                        <a:t>1 coat of</a:t>
                      </a:r>
                      <a:r>
                        <a:rPr lang="en-US" sz="1800" spc="5" dirty="0">
                          <a:latin typeface="Times New Roman"/>
                          <a:ea typeface="Times New Roman"/>
                          <a:cs typeface="Times New Roman"/>
                        </a:rPr>
                        <a:t> </a:t>
                      </a:r>
                      <a:r>
                        <a:rPr lang="en-US" sz="1800" b="1" dirty="0">
                          <a:latin typeface="Times New Roman"/>
                          <a:ea typeface="Times New Roman"/>
                          <a:cs typeface="Times New Roman"/>
                        </a:rPr>
                        <a:t>TERRA GLAZE</a:t>
                      </a:r>
                      <a:endParaRPr lang="en-US" sz="1800" dirty="0">
                        <a:latin typeface="Calibri"/>
                        <a:ea typeface="Calibri"/>
                        <a:cs typeface="Times New Roman"/>
                      </a:endParaRPr>
                    </a:p>
                    <a:p>
                      <a:pPr marL="299720" marR="0">
                        <a:lnSpc>
                          <a:spcPct val="115000"/>
                        </a:lnSpc>
                        <a:spcBef>
                          <a:spcPts val="55"/>
                        </a:spcBef>
                        <a:spcAft>
                          <a:spcPts val="0"/>
                        </a:spcAft>
                      </a:pPr>
                      <a:r>
                        <a:rPr lang="en-US" sz="1800" dirty="0">
                          <a:latin typeface="Times New Roman"/>
                          <a:ea typeface="Times New Roman"/>
                          <a:cs typeface="Times New Roman"/>
                        </a:rPr>
                        <a:t>2 coats of</a:t>
                      </a:r>
                      <a:r>
                        <a:rPr lang="en-US" sz="1800" spc="5" dirty="0">
                          <a:latin typeface="Times New Roman"/>
                          <a:ea typeface="Times New Roman"/>
                          <a:cs typeface="Times New Roman"/>
                        </a:rPr>
                        <a:t> </a:t>
                      </a:r>
                      <a:r>
                        <a:rPr lang="en-US" sz="1800" b="1" dirty="0">
                          <a:latin typeface="Times New Roman"/>
                          <a:ea typeface="Times New Roman"/>
                          <a:cs typeface="Times New Roman"/>
                        </a:rPr>
                        <a:t>Pro-Shine</a:t>
                      </a:r>
                      <a:endParaRPr lang="en-US" sz="1800" dirty="0">
                        <a:latin typeface="Calibri"/>
                        <a:ea typeface="Calibri"/>
                        <a:cs typeface="Times New Roman"/>
                      </a:endParaRPr>
                    </a:p>
                    <a:p>
                      <a:pPr marL="299720" marR="535940">
                        <a:lnSpc>
                          <a:spcPct val="101000"/>
                        </a:lnSpc>
                        <a:spcBef>
                          <a:spcPts val="55"/>
                        </a:spcBef>
                        <a:spcAft>
                          <a:spcPts val="0"/>
                        </a:spcAft>
                      </a:pPr>
                      <a:r>
                        <a:rPr lang="en-US" sz="1800" dirty="0">
                          <a:latin typeface="Times New Roman"/>
                          <a:ea typeface="Times New Roman"/>
                          <a:cs typeface="Times New Roman"/>
                        </a:rPr>
                        <a:t>Dry buff or use</a:t>
                      </a:r>
                      <a:r>
                        <a:rPr lang="en-US" sz="1800" spc="25" dirty="0">
                          <a:latin typeface="Times New Roman"/>
                          <a:ea typeface="Times New Roman"/>
                          <a:cs typeface="Times New Roman"/>
                        </a:rPr>
                        <a:t> </a:t>
                      </a:r>
                      <a:r>
                        <a:rPr lang="en-US" sz="1800" b="1" dirty="0">
                          <a:latin typeface="Times New Roman"/>
                          <a:ea typeface="Times New Roman"/>
                          <a:cs typeface="Times New Roman"/>
                        </a:rPr>
                        <a:t>Spartan Spraybuff</a:t>
                      </a:r>
                      <a:r>
                        <a:rPr lang="en-US" sz="1800" b="1" spc="25" dirty="0">
                          <a:latin typeface="Times New Roman"/>
                          <a:ea typeface="Times New Roman"/>
                          <a:cs typeface="Times New Roman"/>
                        </a:rPr>
                        <a:t> </a:t>
                      </a:r>
                      <a:r>
                        <a:rPr lang="en-US" sz="1800" dirty="0">
                          <a:latin typeface="Times New Roman"/>
                          <a:ea typeface="Times New Roman"/>
                          <a:cs typeface="Times New Roman"/>
                        </a:rPr>
                        <a:t>with hig</a:t>
                      </a:r>
                      <a:r>
                        <a:rPr lang="en-US" sz="1800" spc="5" dirty="0">
                          <a:latin typeface="Times New Roman"/>
                          <a:ea typeface="Times New Roman"/>
                          <a:cs typeface="Times New Roman"/>
                        </a:rPr>
                        <a:t>h</a:t>
                      </a:r>
                      <a:r>
                        <a:rPr lang="en-US" sz="1800" dirty="0">
                          <a:latin typeface="Times New Roman"/>
                          <a:ea typeface="Times New Roman"/>
                          <a:cs typeface="Times New Roman"/>
                        </a:rPr>
                        <a:t>-speed machines</a:t>
                      </a:r>
                      <a:endParaRPr lang="en-US"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marR="0">
                        <a:lnSpc>
                          <a:spcPct val="115000"/>
                        </a:lnSpc>
                        <a:spcBef>
                          <a:spcPts val="55"/>
                        </a:spcBef>
                        <a:spcAft>
                          <a:spcPts val="0"/>
                        </a:spcAft>
                      </a:pPr>
                      <a:r>
                        <a:rPr lang="en-US" sz="1800" dirty="0">
                          <a:latin typeface="Times New Roman"/>
                          <a:ea typeface="Times New Roman"/>
                          <a:cs typeface="Times New Roman"/>
                        </a:rPr>
                        <a:t>1 coat of</a:t>
                      </a:r>
                      <a:r>
                        <a:rPr lang="en-US" sz="1800" spc="5" dirty="0">
                          <a:latin typeface="Times New Roman"/>
                          <a:ea typeface="Times New Roman"/>
                          <a:cs typeface="Times New Roman"/>
                        </a:rPr>
                        <a:t> </a:t>
                      </a:r>
                      <a:r>
                        <a:rPr lang="en-US" sz="1800" b="1" dirty="0">
                          <a:latin typeface="Times New Roman"/>
                          <a:ea typeface="Times New Roman"/>
                          <a:cs typeface="Times New Roman"/>
                        </a:rPr>
                        <a:t>TERRA GLAZE</a:t>
                      </a:r>
                      <a:endParaRPr lang="en-US" sz="1800" dirty="0">
                        <a:latin typeface="Calibri"/>
                        <a:ea typeface="Calibri"/>
                        <a:cs typeface="Times New Roman"/>
                      </a:endParaRPr>
                    </a:p>
                    <a:p>
                      <a:pPr marL="298450" marR="0">
                        <a:lnSpc>
                          <a:spcPct val="115000"/>
                        </a:lnSpc>
                        <a:spcBef>
                          <a:spcPts val="55"/>
                        </a:spcBef>
                        <a:spcAft>
                          <a:spcPts val="0"/>
                        </a:spcAft>
                      </a:pPr>
                      <a:r>
                        <a:rPr lang="en-US" sz="1800" dirty="0">
                          <a:latin typeface="Times New Roman"/>
                          <a:ea typeface="Times New Roman"/>
                          <a:cs typeface="Times New Roman"/>
                        </a:rPr>
                        <a:t>2 coats of</a:t>
                      </a:r>
                      <a:r>
                        <a:rPr lang="en-US" sz="1800" spc="5" dirty="0">
                          <a:latin typeface="Times New Roman"/>
                          <a:ea typeface="Times New Roman"/>
                          <a:cs typeface="Times New Roman"/>
                        </a:rPr>
                        <a:t> </a:t>
                      </a:r>
                      <a:r>
                        <a:rPr lang="en-US" sz="1800" b="1" dirty="0">
                          <a:latin typeface="Times New Roman"/>
                          <a:ea typeface="Times New Roman"/>
                          <a:cs typeface="Times New Roman"/>
                        </a:rPr>
                        <a:t>Upper Limits</a:t>
                      </a:r>
                      <a:endParaRPr lang="en-US" sz="1800" dirty="0">
                        <a:latin typeface="Calibri"/>
                        <a:ea typeface="Calibri"/>
                        <a:cs typeface="Times New Roman"/>
                      </a:endParaRPr>
                    </a:p>
                    <a:p>
                      <a:pPr marL="298450" marR="0">
                        <a:lnSpc>
                          <a:spcPct val="115000"/>
                        </a:lnSpc>
                        <a:spcBef>
                          <a:spcPts val="55"/>
                        </a:spcBef>
                        <a:spcAft>
                          <a:spcPts val="0"/>
                        </a:spcAft>
                      </a:pPr>
                      <a:r>
                        <a:rPr lang="en-US" sz="1800" dirty="0">
                          <a:latin typeface="Times New Roman"/>
                          <a:ea typeface="Times New Roman"/>
                          <a:cs typeface="Times New Roman"/>
                        </a:rPr>
                        <a:t>Dry buff or use</a:t>
                      </a:r>
                      <a:r>
                        <a:rPr lang="en-US" sz="1800" spc="25" dirty="0">
                          <a:latin typeface="Times New Roman"/>
                          <a:ea typeface="Times New Roman"/>
                          <a:cs typeface="Times New Roman"/>
                        </a:rPr>
                        <a:t> </a:t>
                      </a:r>
                      <a:r>
                        <a:rPr lang="en-US" sz="1800" b="1" dirty="0">
                          <a:latin typeface="Times New Roman"/>
                          <a:ea typeface="Times New Roman"/>
                          <a:cs typeface="Times New Roman"/>
                        </a:rPr>
                        <a:t>Super</a:t>
                      </a:r>
                      <a:r>
                        <a:rPr lang="en-US" sz="1800" b="1" spc="5" dirty="0">
                          <a:latin typeface="Times New Roman"/>
                          <a:ea typeface="Times New Roman"/>
                          <a:cs typeface="Times New Roman"/>
                        </a:rPr>
                        <a:t> </a:t>
                      </a:r>
                      <a:r>
                        <a:rPr lang="en-US" sz="1800" b="1" dirty="0">
                          <a:latin typeface="Times New Roman"/>
                          <a:ea typeface="Times New Roman"/>
                          <a:cs typeface="Times New Roman"/>
                        </a:rPr>
                        <a:t>Spraybuff</a:t>
                      </a:r>
                      <a:endParaRPr lang="en-US" sz="1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1" name="Rectangle 1"/>
          <p:cNvSpPr>
            <a:spLocks noChangeArrowheads="1"/>
          </p:cNvSpPr>
          <p:nvPr/>
        </p:nvSpPr>
        <p:spPr bwMode="auto">
          <a:xfrm>
            <a:off x="0" y="-20597"/>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While TERRA GLAZE may be used alone, additional protection and added high gloss can be obtained when used in conjunction with a Spartan metal interlock floor finish.  Depending upon the user's equipment, we recommend the following for </a:t>
            </a:r>
            <a:r>
              <a:rPr kumimoji="0" lang="en-US" sz="20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ultimate</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protection, gloss, and appearance as well as time and labor savings: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52400" y="-956"/>
            <a:ext cx="8610600" cy="6250312"/>
          </a:xfrm>
          <a:prstGeom prst="rect">
            <a:avLst/>
          </a:prstGeom>
          <a:noFill/>
          <a:ln w="9525">
            <a:noFill/>
            <a:miter lim="800000"/>
            <a:headEnd/>
            <a:tailEnd/>
          </a:ln>
          <a:effectLst/>
        </p:spPr>
        <p:txBody>
          <a:bodyPr vert="horz" wrap="square" lIns="837936" tIns="190440" rIns="850632"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89000" algn="l"/>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HOW TO APPLY: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Wet floors may be slippery.  Prevent pedestrian traffic with signs or barricades.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Completely strip the terrazzo floor of all seal, wax, and finish.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Before applying TERRA GLAZE make certain the floor is clean and dry.  Loose dirt, stripper residue, or dampness will keep TERRA GLAZE from penetrating and bonding to the floor.</a:t>
            </a: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tab pos="8890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If the areas to be sealed are smaller than 6' x 6', use a lamb's wool wax applicator.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4"/>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When sealing larger areas, use a wax and seal mop, rayon mop, or a lint-free cotton mop to apply TERRA GLAZE.</a:t>
            </a:r>
          </a:p>
          <a:p>
            <a:pPr marL="342900" marR="0" lvl="0" indent="-342900" algn="l" defTabSz="914400" rtl="0" eaLnBrk="0" fontAlgn="base" latinLnBrk="0" hangingPunct="0">
              <a:lnSpc>
                <a:spcPct val="100000"/>
              </a:lnSpc>
              <a:spcBef>
                <a:spcPct val="0"/>
              </a:spcBef>
              <a:spcAft>
                <a:spcPct val="0"/>
              </a:spcAft>
              <a:buClrTx/>
              <a:buSzTx/>
              <a:buFontTx/>
              <a:buAutoNum type="arabicPeriod" startAt="4"/>
              <a:tabLst>
                <a:tab pos="8890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Pour TERRA GLAZE into a lined mop bucket with wringer.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6"/>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Saturate the clean mop with TERRA GLAZE and wring out the lower half or two-thirds until it no longer drips.</a:t>
            </a:r>
          </a:p>
          <a:p>
            <a:pPr marL="342900" marR="0" lvl="0" indent="-342900" algn="l" defTabSz="914400" rtl="0" eaLnBrk="0" fontAlgn="base" latinLnBrk="0" hangingPunct="0">
              <a:lnSpc>
                <a:spcPct val="100000"/>
              </a:lnSpc>
              <a:spcBef>
                <a:spcPct val="0"/>
              </a:spcBef>
              <a:spcAft>
                <a:spcPct val="0"/>
              </a:spcAft>
              <a:buClrTx/>
              <a:buSzTx/>
              <a:buFontTx/>
              <a:buAutoNum type="arabicPeriod" startAt="6"/>
              <a:tabLst>
                <a:tab pos="8890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Apply TERRA GLAZE by keeping the moist mop head flat on the floor. The tail of the mop will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spread the TERRA GLAZE uniformly.</a:t>
            </a: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8"/>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Re-saturate the mop frequently so that the TERRA GLAZE will not spread to thinly or set up too quickly.</a:t>
            </a:r>
          </a:p>
          <a:p>
            <a:pPr marL="342900" marR="0" lvl="0" indent="-342900" algn="l" defTabSz="914400" rtl="0" eaLnBrk="0" fontAlgn="base" latinLnBrk="0" hangingPunct="0">
              <a:lnSpc>
                <a:spcPct val="100000"/>
              </a:lnSpc>
              <a:spcBef>
                <a:spcPct val="0"/>
              </a:spcBef>
              <a:spcAft>
                <a:spcPct val="0"/>
              </a:spcAft>
              <a:buClrTx/>
              <a:buSzTx/>
              <a:buFontTx/>
              <a:buAutoNum type="arabicPeriod" startAt="8"/>
              <a:tabLst>
                <a:tab pos="8890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  If the mop becomes dry it will cause streaking.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10"/>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ideal weather conditions, TERRA GLAZE should dry within 20 to 30 minutes.  After it is dry to the touch, a second coat of TERRA GLAZE or, using a clean mop head, a first coat of On an' On, Pro-Shine, Upper Limits or Sunny Side may be applied.</a:t>
            </a:r>
          </a:p>
          <a:p>
            <a:pPr marL="342900" marR="0" lvl="0" indent="-342900" algn="l" defTabSz="914400" rtl="0" eaLnBrk="0" fontAlgn="base" latinLnBrk="0" hangingPunct="0">
              <a:lnSpc>
                <a:spcPct val="100000"/>
              </a:lnSpc>
              <a:spcBef>
                <a:spcPct val="0"/>
              </a:spcBef>
              <a:spcAft>
                <a:spcPct val="0"/>
              </a:spcAft>
              <a:buClrTx/>
              <a:buSzTx/>
              <a:buFontTx/>
              <a:buAutoNum type="arabicPeriod" startAt="10"/>
              <a:tabLst>
                <a:tab pos="889000" algn="l"/>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  Never use the TERRA GLAZE mop head for applying one of Spartan's floor finishes.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90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772400" cy="1077218"/>
          </a:xfrm>
          <a:prstGeom prst="rect">
            <a:avLst/>
          </a:prstGeom>
          <a:noFill/>
        </p:spPr>
        <p:txBody>
          <a:bodyPr wrap="square" rtlCol="0">
            <a:spAutoFit/>
          </a:bodyPr>
          <a:lstStyle/>
          <a:p>
            <a:r>
              <a:rPr lang="en-US" sz="3200" b="1" i="1" u="sng" dirty="0" smtClean="0"/>
              <a:t>How do I maintain my newly installed Terrazzo floor?</a:t>
            </a:r>
            <a:endParaRPr lang="en-US" sz="3200" b="1" i="1" u="sng" dirty="0"/>
          </a:p>
        </p:txBody>
      </p:sp>
      <p:sp>
        <p:nvSpPr>
          <p:cNvPr id="4" name="TextBox 3"/>
          <p:cNvSpPr txBox="1"/>
          <p:nvPr/>
        </p:nvSpPr>
        <p:spPr>
          <a:xfrm>
            <a:off x="685800" y="1524000"/>
            <a:ext cx="6324600" cy="5109091"/>
          </a:xfrm>
          <a:prstGeom prst="rect">
            <a:avLst/>
          </a:prstGeom>
          <a:noFill/>
        </p:spPr>
        <p:txBody>
          <a:bodyPr wrap="square" rtlCol="0">
            <a:spAutoFit/>
          </a:bodyPr>
          <a:lstStyle/>
          <a:p>
            <a:endParaRPr lang="en-US" sz="3200" dirty="0" smtClean="0"/>
          </a:p>
          <a:p>
            <a:r>
              <a:rPr lang="en-US" sz="3200" dirty="0" smtClean="0"/>
              <a:t>What type of Terrazzo was installed:  Cement, Epoxy, Rustic???</a:t>
            </a:r>
          </a:p>
          <a:p>
            <a:endParaRPr lang="en-US" dirty="0"/>
          </a:p>
          <a:p>
            <a:r>
              <a:rPr lang="en-US" sz="3200" dirty="0" smtClean="0"/>
              <a:t>Both Cement and Epoxy (in General ) can be maintained the same way.  </a:t>
            </a:r>
          </a:p>
          <a:p>
            <a:endParaRPr lang="en-US" sz="1600" dirty="0"/>
          </a:p>
          <a:p>
            <a:r>
              <a:rPr lang="en-US" sz="3200" dirty="0" smtClean="0"/>
              <a:t>We will leave Rustic Terrazzo maintenance for another day (See Technical Bulletin #65A-B.</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844541"/>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PACKAGING: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TERRA GLAZE is packaged in The Big Kid, 330-gallon disposable tote; recyclable HDPE (High Density Polyethylene) 55, 30, and 15-gallon drums; 5-gallon pails; and gallons, four per case.  Label copy is available in English and Spanish.</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GUARANTEE: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Spartan's modern manufacturing and laboratory control insure uniform quality.  If dissatisfied with performance of product, any unused portion may be returned for credit within one year of the date of manufacture.  Use product as directed and read all precautionary statements.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Some materials may require special handling or application.  Please refer to the appropriate Material Safety Data</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Sheet, literature and label.</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838200"/>
            <a:ext cx="8534400" cy="4801314"/>
          </a:xfrm>
          <a:prstGeom prst="rect">
            <a:avLst/>
          </a:prstGeom>
          <a:noFill/>
        </p:spPr>
        <p:txBody>
          <a:bodyPr wrap="square" rtlCol="0">
            <a:spAutoFit/>
          </a:bodyPr>
          <a:lstStyle/>
          <a:p>
            <a:r>
              <a:rPr lang="en-US" dirty="0" smtClean="0"/>
              <a:t>One of the most frequent calls the NTMA office receives is:</a:t>
            </a:r>
          </a:p>
          <a:p>
            <a:endParaRPr lang="en-US" dirty="0"/>
          </a:p>
          <a:p>
            <a:r>
              <a:rPr lang="en-US" dirty="0" smtClean="0"/>
              <a:t>“How do I take care of my terrazzo floor”</a:t>
            </a:r>
          </a:p>
          <a:p>
            <a:endParaRPr lang="en-US" dirty="0"/>
          </a:p>
          <a:p>
            <a:r>
              <a:rPr lang="en-US" dirty="0" smtClean="0"/>
              <a:t>We, as good terrazzo contractors have the duty to educate the end user on how to</a:t>
            </a:r>
          </a:p>
          <a:p>
            <a:r>
              <a:rPr lang="en-US" dirty="0" smtClean="0"/>
              <a:t>take care of terrazzo flooring.</a:t>
            </a:r>
          </a:p>
          <a:p>
            <a:endParaRPr lang="en-US" dirty="0"/>
          </a:p>
          <a:p>
            <a:r>
              <a:rPr lang="en-US" dirty="0" smtClean="0"/>
              <a:t>Terrazzo floors are know to have ease of maintenance, but this should not be interpreted</a:t>
            </a:r>
          </a:p>
          <a:p>
            <a:r>
              <a:rPr lang="en-US" dirty="0" smtClean="0"/>
              <a:t>that NO CARE IS REQUIRED.  </a:t>
            </a:r>
          </a:p>
          <a:p>
            <a:endParaRPr lang="en-US" dirty="0"/>
          </a:p>
          <a:p>
            <a:r>
              <a:rPr lang="en-US" dirty="0" smtClean="0"/>
              <a:t>It is much easier for an owner to maintain a terrazzo floor that was properly finished </a:t>
            </a:r>
          </a:p>
          <a:p>
            <a:r>
              <a:rPr lang="en-US" dirty="0" smtClean="0"/>
              <a:t>and sealed in the first place.  </a:t>
            </a:r>
          </a:p>
          <a:p>
            <a:endParaRPr lang="en-US" dirty="0"/>
          </a:p>
          <a:p>
            <a:r>
              <a:rPr lang="en-US" dirty="0" smtClean="0"/>
              <a:t>Damages to the surface due to neglect and abuse must be remedied by the responsible </a:t>
            </a:r>
          </a:p>
          <a:p>
            <a:r>
              <a:rPr lang="en-US" dirty="0" smtClean="0"/>
              <a:t>party.  This may mean, stripping, scrubbing and re-apply the original sealer used on the </a:t>
            </a:r>
          </a:p>
          <a:p>
            <a:r>
              <a:rPr lang="en-US" dirty="0" smtClean="0"/>
              <a:t>Terrazzo flooring.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721873" cy="5632311"/>
          </a:xfrm>
          <a:prstGeom prst="rect">
            <a:avLst/>
          </a:prstGeom>
          <a:noFill/>
        </p:spPr>
        <p:txBody>
          <a:bodyPr wrap="square" rtlCol="0">
            <a:spAutoFit/>
          </a:bodyPr>
          <a:lstStyle/>
          <a:p>
            <a:r>
              <a:rPr lang="en-US" u="sng" dirty="0" smtClean="0"/>
              <a:t>The Tradition method of finishing and maintaining a terrazzo floor is applying a topical sealer/finish/wax.</a:t>
            </a:r>
          </a:p>
          <a:p>
            <a:endParaRPr lang="en-US" dirty="0"/>
          </a:p>
          <a:p>
            <a:r>
              <a:rPr lang="en-US" dirty="0" smtClean="0"/>
              <a:t>Prior to any type of successful maintenance program: The Installing Terrazzo contractor</a:t>
            </a:r>
          </a:p>
          <a:p>
            <a:r>
              <a:rPr lang="en-US" dirty="0" smtClean="0"/>
              <a:t>must leave the surface of the terrazzo free of all grind marks, swirl marks. Please see Technical Bulletin # 69.</a:t>
            </a:r>
          </a:p>
          <a:p>
            <a:endParaRPr lang="en-US" dirty="0"/>
          </a:p>
          <a:p>
            <a:r>
              <a:rPr lang="en-US" dirty="0" smtClean="0"/>
              <a:t>Once the terrazzo floor is finished to the necessary hone: Traditional 120g to 200g </a:t>
            </a:r>
          </a:p>
          <a:p>
            <a:r>
              <a:rPr lang="en-US" dirty="0" smtClean="0"/>
              <a:t>(Depending on the color of the floor: Black terrazzo may need to be taken to a higher </a:t>
            </a:r>
          </a:p>
          <a:p>
            <a:r>
              <a:rPr lang="en-US" dirty="0" smtClean="0"/>
              <a:t>hone to achieve satisfactory results.)</a:t>
            </a:r>
          </a:p>
          <a:p>
            <a:endParaRPr lang="en-US" dirty="0"/>
          </a:p>
          <a:p>
            <a:r>
              <a:rPr lang="en-US" dirty="0" smtClean="0"/>
              <a:t>The terrazzo floor should be scrubbed with a good quality soap to remove any grinding </a:t>
            </a:r>
          </a:p>
          <a:p>
            <a:r>
              <a:rPr lang="en-US" dirty="0" smtClean="0"/>
              <a:t>residue and dust.  Rinse floor and pick up rinse water with a wet vacuum.</a:t>
            </a:r>
          </a:p>
          <a:p>
            <a:endParaRPr lang="en-US" dirty="0"/>
          </a:p>
          <a:p>
            <a:r>
              <a:rPr lang="en-US" dirty="0" smtClean="0"/>
              <a:t>Once the floor is clean and dry, take your hand and wipe across the floor.</a:t>
            </a:r>
          </a:p>
          <a:p>
            <a:r>
              <a:rPr lang="en-US" dirty="0" smtClean="0"/>
              <a:t>There should be no residue picked up by your hand.</a:t>
            </a:r>
          </a:p>
          <a:p>
            <a:endParaRPr lang="en-US" dirty="0"/>
          </a:p>
          <a:p>
            <a:r>
              <a:rPr lang="en-US" dirty="0" smtClean="0"/>
              <a:t>Now you can apply the specified and approved sealer for that project.</a:t>
            </a:r>
          </a:p>
          <a:p>
            <a:r>
              <a:rPr lang="en-US" dirty="0" smtClean="0"/>
              <a:t>Follow the directions for the sealer you are using.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dirty="0" smtClean="0"/>
              <a:t>Types of Sealers</a:t>
            </a:r>
            <a:endParaRPr lang="en-US" dirty="0"/>
          </a:p>
        </p:txBody>
      </p:sp>
      <p:sp>
        <p:nvSpPr>
          <p:cNvPr id="3" name="TextBox 2"/>
          <p:cNvSpPr txBox="1"/>
          <p:nvPr/>
        </p:nvSpPr>
        <p:spPr>
          <a:xfrm>
            <a:off x="228600" y="990601"/>
            <a:ext cx="8669256" cy="5632311"/>
          </a:xfrm>
          <a:prstGeom prst="rect">
            <a:avLst/>
          </a:prstGeom>
          <a:noFill/>
        </p:spPr>
        <p:txBody>
          <a:bodyPr wrap="square" rtlCol="0">
            <a:spAutoFit/>
          </a:bodyPr>
          <a:lstStyle/>
          <a:p>
            <a:r>
              <a:rPr lang="en-US" b="1" u="sng" dirty="0" smtClean="0"/>
              <a:t>Acrylic Polymer Sealer</a:t>
            </a:r>
            <a:r>
              <a:rPr lang="en-US" dirty="0" smtClean="0"/>
              <a:t>:</a:t>
            </a:r>
          </a:p>
          <a:p>
            <a:r>
              <a:rPr lang="en-US" dirty="0" smtClean="0"/>
              <a:t>Products like:  TerraGlaze by Spartan / Plaza™     Plus by Diversey / etc.</a:t>
            </a:r>
          </a:p>
          <a:p>
            <a:r>
              <a:rPr lang="en-US" dirty="0" smtClean="0"/>
              <a:t>Gloss or Matte shine</a:t>
            </a:r>
          </a:p>
          <a:p>
            <a:r>
              <a:rPr lang="en-US" dirty="0" smtClean="0"/>
              <a:t>Owners equate Shiny with Clean (often not the case). </a:t>
            </a:r>
          </a:p>
          <a:p>
            <a:r>
              <a:rPr lang="en-US" dirty="0" smtClean="0"/>
              <a:t>ASTM D 2047-04:  Remember, your not walking on the terrazzo but the sealer!!</a:t>
            </a:r>
          </a:p>
          <a:p>
            <a:r>
              <a:rPr lang="en-US" dirty="0" smtClean="0"/>
              <a:t>All Sealers you use or recommend must have a published Slip COF rating of 0.5 or higher as measured by the James Machine.</a:t>
            </a:r>
          </a:p>
          <a:p>
            <a:endParaRPr lang="en-US" dirty="0"/>
          </a:p>
          <a:p>
            <a:r>
              <a:rPr lang="en-US" b="1" u="sng" dirty="0" smtClean="0"/>
              <a:t>Wax:</a:t>
            </a:r>
            <a:r>
              <a:rPr lang="en-US" dirty="0" smtClean="0"/>
              <a:t>  Paste Wax – Do not use this on any terrazzo floor</a:t>
            </a:r>
          </a:p>
          <a:p>
            <a:endParaRPr lang="en-US" dirty="0"/>
          </a:p>
          <a:p>
            <a:r>
              <a:rPr lang="en-US" b="1" u="sng" dirty="0" smtClean="0"/>
              <a:t>Top Coats:  </a:t>
            </a:r>
            <a:r>
              <a:rPr lang="en-US" dirty="0" smtClean="0"/>
              <a:t>Pro-Shine, Upper Limits by Spartan / Snapback Spray buff by Diversey.</a:t>
            </a:r>
          </a:p>
          <a:p>
            <a:r>
              <a:rPr lang="en-US" dirty="0" smtClean="0"/>
              <a:t>Applied only on top of a base coat of sealer.  Will help remove scuffs  and black heal marks and restore gloss, however may require more labor.</a:t>
            </a:r>
          </a:p>
          <a:p>
            <a:endParaRPr lang="en-US" dirty="0"/>
          </a:p>
          <a:p>
            <a:r>
              <a:rPr lang="en-US" b="1" u="sng" dirty="0" smtClean="0"/>
              <a:t>Solvent Based Sealers:  </a:t>
            </a:r>
            <a:r>
              <a:rPr lang="en-US" dirty="0" smtClean="0"/>
              <a:t>Penetrating Sealers and topical sealers.</a:t>
            </a:r>
          </a:p>
          <a:p>
            <a:r>
              <a:rPr lang="en-US" dirty="0" smtClean="0"/>
              <a:t>May not be able to use in all setting nor is this a “Green Product”.  Solvent based sealers have a tendency to discolor with age and presents removal problem for the user, especially when wear patterns develop or discoloration dictates stripping from the surface.  </a:t>
            </a:r>
          </a:p>
          <a:p>
            <a:endParaRPr lang="en-US" dirty="0"/>
          </a:p>
          <a:p>
            <a:endParaRPr lang="en-US" dirty="0"/>
          </a:p>
        </p:txBody>
      </p:sp>
      <p:sp>
        <p:nvSpPr>
          <p:cNvPr id="4" name="TextBox 3"/>
          <p:cNvSpPr txBox="1"/>
          <p:nvPr/>
        </p:nvSpPr>
        <p:spPr>
          <a:xfrm>
            <a:off x="4419600" y="1308556"/>
            <a:ext cx="685800" cy="215444"/>
          </a:xfrm>
          <a:prstGeom prst="rect">
            <a:avLst/>
          </a:prstGeom>
          <a:noFill/>
        </p:spPr>
        <p:txBody>
          <a:bodyPr wrap="square" rtlCol="0">
            <a:spAutoFit/>
          </a:bodyPr>
          <a:lstStyle/>
          <a:p>
            <a:r>
              <a:rPr lang="en-US" sz="800" dirty="0" smtClean="0"/>
              <a:t>/MC</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533400"/>
            <a:ext cx="8610600" cy="5078313"/>
          </a:xfrm>
          <a:prstGeom prst="rect">
            <a:avLst/>
          </a:prstGeom>
          <a:noFill/>
        </p:spPr>
        <p:txBody>
          <a:bodyPr wrap="square" rtlCol="0">
            <a:spAutoFit/>
          </a:bodyPr>
          <a:lstStyle/>
          <a:p>
            <a:r>
              <a:rPr lang="en-US" b="1" u="sng" dirty="0" smtClean="0"/>
              <a:t>Penetrating Sealers:  </a:t>
            </a:r>
            <a:r>
              <a:rPr lang="en-US" dirty="0" smtClean="0"/>
              <a:t>Not used on Epoxy terrazzo, can be used on Cement terrazzo</a:t>
            </a:r>
          </a:p>
          <a:p>
            <a:r>
              <a:rPr lang="en-US" dirty="0" smtClean="0"/>
              <a:t>Will protect the marble and cement mix of the terrazzo from staining when terrazzo composition is fully saturated.  Will not protect the top surface of the terrazzo floor from scratching and dulling from abrasive grit and grime. </a:t>
            </a:r>
          </a:p>
          <a:p>
            <a:endParaRPr lang="en-US" dirty="0" smtClean="0"/>
          </a:p>
          <a:p>
            <a:r>
              <a:rPr lang="en-US" dirty="0" smtClean="0"/>
              <a:t>Most, if not all sealers, are permeable.  Meaning, water can pass through them over </a:t>
            </a:r>
          </a:p>
          <a:p>
            <a:r>
              <a:rPr lang="en-US" dirty="0" smtClean="0"/>
              <a:t>time.  If water can pass through them, then any type of containments can penetrate the</a:t>
            </a:r>
          </a:p>
          <a:p>
            <a:r>
              <a:rPr lang="en-US" dirty="0" smtClean="0"/>
              <a:t>sealer if left on the surface a very long time. </a:t>
            </a:r>
          </a:p>
          <a:p>
            <a:endParaRPr lang="en-US" dirty="0" smtClean="0"/>
          </a:p>
          <a:p>
            <a:r>
              <a:rPr lang="en-US" dirty="0" smtClean="0"/>
              <a:t>The exception to this is a Aliphatic Urethane.  </a:t>
            </a:r>
          </a:p>
          <a:p>
            <a:r>
              <a:rPr lang="en-US" dirty="0" smtClean="0"/>
              <a:t>This type of Sealer is a specialty sealer used in very harsh chemical environments and requires special training and safety precautions to apply.</a:t>
            </a:r>
          </a:p>
          <a:p>
            <a:endParaRPr lang="en-US" dirty="0" smtClean="0"/>
          </a:p>
          <a:p>
            <a:r>
              <a:rPr lang="en-US" dirty="0" smtClean="0"/>
              <a:t>Many Owners want to see a high sheen or gloss on their floors.  It must be understood that safety is a concern in all buildings, so sealers and or topical coatings must have a slip resistance coefficient of friction of 0.5 or higher.</a:t>
            </a:r>
          </a:p>
          <a:p>
            <a:endParaRPr lang="en-US" dirty="0" smtClean="0"/>
          </a:p>
          <a:p>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Cleaners</a:t>
            </a:r>
            <a:endParaRPr lang="en-US" dirty="0"/>
          </a:p>
        </p:txBody>
      </p:sp>
      <p:sp>
        <p:nvSpPr>
          <p:cNvPr id="3" name="TextBox 2"/>
          <p:cNvSpPr txBox="1"/>
          <p:nvPr/>
        </p:nvSpPr>
        <p:spPr>
          <a:xfrm>
            <a:off x="609600" y="1600200"/>
            <a:ext cx="8450134" cy="4247317"/>
          </a:xfrm>
          <a:prstGeom prst="rect">
            <a:avLst/>
          </a:prstGeom>
          <a:noFill/>
        </p:spPr>
        <p:txBody>
          <a:bodyPr wrap="none" rtlCol="0">
            <a:spAutoFit/>
          </a:bodyPr>
          <a:lstStyle/>
          <a:p>
            <a:r>
              <a:rPr lang="en-US" dirty="0" smtClean="0"/>
              <a:t>Harsh cleaners can damage terrazzo</a:t>
            </a:r>
          </a:p>
          <a:p>
            <a:endParaRPr lang="en-US" dirty="0"/>
          </a:p>
          <a:p>
            <a:r>
              <a:rPr lang="en-US" b="1" u="sng" dirty="0" smtClean="0"/>
              <a:t>Use only neutral products with a PH factor between 7 and 10. </a:t>
            </a:r>
          </a:p>
          <a:p>
            <a:r>
              <a:rPr lang="en-US" dirty="0" smtClean="0"/>
              <a:t>Always follow manufactures written instructions and test product in a non-conspicuous </a:t>
            </a:r>
          </a:p>
          <a:p>
            <a:r>
              <a:rPr lang="en-US" dirty="0" smtClean="0"/>
              <a:t>area of the floor to determine desired results. </a:t>
            </a:r>
          </a:p>
          <a:p>
            <a:endParaRPr lang="en-US" dirty="0"/>
          </a:p>
          <a:p>
            <a:r>
              <a:rPr lang="en-US" dirty="0" smtClean="0"/>
              <a:t>Avoid the use of all-purpose cleaners or soaps containing water soluble, inorganic,</a:t>
            </a:r>
          </a:p>
          <a:p>
            <a:r>
              <a:rPr lang="en-US" dirty="0" smtClean="0"/>
              <a:t>or crystallizing salts.    THEY WILL DAMAGE THE TERRAZZO OVER TIME</a:t>
            </a:r>
          </a:p>
          <a:p>
            <a:endParaRPr lang="en-US" dirty="0"/>
          </a:p>
          <a:p>
            <a:r>
              <a:rPr lang="en-US" dirty="0" smtClean="0"/>
              <a:t>Do not use sweeping compounds that contain oil.  Oil based sweeping compounds</a:t>
            </a:r>
          </a:p>
          <a:p>
            <a:r>
              <a:rPr lang="en-US" dirty="0" smtClean="0"/>
              <a:t>are a fire hazard and will penetrate and can permanently stain, discolor the terrazzo</a:t>
            </a:r>
          </a:p>
          <a:p>
            <a:endParaRPr lang="en-US" dirty="0"/>
          </a:p>
          <a:p>
            <a:r>
              <a:rPr lang="en-US" dirty="0" smtClean="0"/>
              <a:t>Many sweeping compounds contain sand which is hard to sweep and could abrade</a:t>
            </a:r>
          </a:p>
          <a:p>
            <a:r>
              <a:rPr lang="en-US" dirty="0" smtClean="0"/>
              <a:t>the finish if not removed promptly.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63798"/>
            <a:ext cx="8225200" cy="5232202"/>
          </a:xfrm>
          <a:prstGeom prst="rect">
            <a:avLst/>
          </a:prstGeom>
          <a:noFill/>
        </p:spPr>
        <p:txBody>
          <a:bodyPr wrap="square" rtlCol="0">
            <a:spAutoFit/>
          </a:bodyPr>
          <a:lstStyle/>
          <a:p>
            <a:r>
              <a:rPr lang="en-US" sz="2800" u="sng" dirty="0" smtClean="0"/>
              <a:t>ALWAYS KEEP RINSE WATER, MOPS &amp; PAILS CLEAN!!!!</a:t>
            </a:r>
          </a:p>
          <a:p>
            <a:endParaRPr lang="en-US" dirty="0"/>
          </a:p>
          <a:p>
            <a:r>
              <a:rPr lang="en-US" dirty="0" smtClean="0"/>
              <a:t>The use of an auto-scrubber is an excellent method to clean the terrazzo floors.</a:t>
            </a:r>
          </a:p>
          <a:p>
            <a:r>
              <a:rPr lang="en-US" dirty="0" smtClean="0"/>
              <a:t>The auto-scrubber must be fitted with either a Tampico brush or white pads.  </a:t>
            </a:r>
          </a:p>
          <a:p>
            <a:r>
              <a:rPr lang="en-US" dirty="0" smtClean="0"/>
              <a:t>No abrasive pads or brushed should be used unless you want to remove the finish </a:t>
            </a:r>
          </a:p>
          <a:p>
            <a:r>
              <a:rPr lang="en-US" dirty="0" smtClean="0"/>
              <a:t>on the terrazzo floor.</a:t>
            </a:r>
          </a:p>
          <a:p>
            <a:endParaRPr lang="en-US" dirty="0"/>
          </a:p>
          <a:p>
            <a:r>
              <a:rPr lang="en-US" dirty="0" smtClean="0"/>
              <a:t>Once the floor is cleaned with the neutral cleaning solution, it can be buffed once the</a:t>
            </a:r>
          </a:p>
          <a:p>
            <a:r>
              <a:rPr lang="en-US" dirty="0" smtClean="0"/>
              <a:t>terrazzo floor is dry to bring out the luster of the existing floor finish.  Buffing can be</a:t>
            </a:r>
          </a:p>
          <a:p>
            <a:r>
              <a:rPr lang="en-US" dirty="0" smtClean="0"/>
              <a:t>accomplished with a auto-scrubber or “Buffer” fitted with a Tampico brush or White</a:t>
            </a:r>
          </a:p>
          <a:p>
            <a:r>
              <a:rPr lang="en-US" dirty="0" smtClean="0"/>
              <a:t>nylon pad.</a:t>
            </a:r>
          </a:p>
          <a:p>
            <a:endParaRPr lang="en-US" dirty="0"/>
          </a:p>
          <a:p>
            <a:r>
              <a:rPr lang="en-US" dirty="0" smtClean="0"/>
              <a:t>Once applied to the terrazzo surface, allow the neutral cleaner time to react to loosen</a:t>
            </a:r>
          </a:p>
          <a:p>
            <a:r>
              <a:rPr lang="en-US" dirty="0" smtClean="0"/>
              <a:t>foreign materials (i.e. dirt).  Several minutes should be adequate, but do not allow </a:t>
            </a:r>
          </a:p>
          <a:p>
            <a:r>
              <a:rPr lang="en-US" dirty="0" smtClean="0"/>
              <a:t>solution to dry on the surface.</a:t>
            </a:r>
          </a:p>
          <a:p>
            <a:endParaRPr lang="en-US" dirty="0" smtClean="0"/>
          </a:p>
          <a:p>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4220</Words>
  <Application>Microsoft Office PowerPoint</Application>
  <PresentationFormat>On-screen Show (4:3)</PresentationFormat>
  <Paragraphs>355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Traditional Care of Terrazzo Flooring</vt:lpstr>
      <vt:lpstr>Slide 2</vt:lpstr>
      <vt:lpstr>Slide 3</vt:lpstr>
      <vt:lpstr>Slide 4</vt:lpstr>
      <vt:lpstr>Slide 5</vt:lpstr>
      <vt:lpstr>Types of Sealers</vt:lpstr>
      <vt:lpstr>Slide 7</vt:lpstr>
      <vt:lpstr>Cleaners</vt:lpstr>
      <vt:lpstr>Slide 9</vt:lpstr>
      <vt:lpstr>How often must we sweep or scrub the terrazzo floor?</vt:lpstr>
      <vt:lpstr>Daily Maintenance</vt:lpstr>
      <vt:lpstr>Weekly Maintenance</vt:lpstr>
      <vt:lpstr>Annual Maintenance</vt:lpstr>
      <vt:lpstr>Slide 14</vt:lpstr>
      <vt:lpstr>Slide 15</vt:lpstr>
      <vt:lpstr>Slide 16</vt:lpstr>
      <vt:lpstr>Slide 17</vt:lpstr>
      <vt:lpstr> DO’S AND DON’TS          FOR TERRAZZO FLOOR CARE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Michielutti Brothers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Care of Terrazzo Flooring</dc:title>
  <dc:creator>Bob Jr</dc:creator>
  <cp:lastModifiedBy>Terri Winkelman</cp:lastModifiedBy>
  <cp:revision>155</cp:revision>
  <dcterms:created xsi:type="dcterms:W3CDTF">2012-09-05T21:02:43Z</dcterms:created>
  <dcterms:modified xsi:type="dcterms:W3CDTF">2012-10-09T14:21:59Z</dcterms:modified>
</cp:coreProperties>
</file>