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9" r:id="rId4"/>
    <p:sldId id="297" r:id="rId5"/>
    <p:sldId id="280" r:id="rId6"/>
    <p:sldId id="296" r:id="rId7"/>
    <p:sldId id="281" r:id="rId8"/>
    <p:sldId id="298" r:id="rId9"/>
    <p:sldId id="282" r:id="rId10"/>
    <p:sldId id="300" r:id="rId11"/>
    <p:sldId id="283" r:id="rId12"/>
    <p:sldId id="258" r:id="rId13"/>
    <p:sldId id="301" r:id="rId14"/>
    <p:sldId id="284" r:id="rId15"/>
    <p:sldId id="302" r:id="rId16"/>
    <p:sldId id="285" r:id="rId17"/>
    <p:sldId id="286" r:id="rId18"/>
    <p:sldId id="303" r:id="rId19"/>
    <p:sldId id="287" r:id="rId20"/>
    <p:sldId id="288" r:id="rId21"/>
    <p:sldId id="289" r:id="rId22"/>
    <p:sldId id="332" r:id="rId23"/>
    <p:sldId id="264" r:id="rId24"/>
    <p:sldId id="304" r:id="rId25"/>
    <p:sldId id="290" r:id="rId26"/>
    <p:sldId id="305" r:id="rId27"/>
    <p:sldId id="306" r:id="rId28"/>
    <p:sldId id="307" r:id="rId29"/>
    <p:sldId id="308" r:id="rId30"/>
    <p:sldId id="291" r:id="rId31"/>
    <p:sldId id="309" r:id="rId32"/>
    <p:sldId id="310" r:id="rId33"/>
    <p:sldId id="292" r:id="rId34"/>
    <p:sldId id="311" r:id="rId35"/>
    <p:sldId id="293" r:id="rId36"/>
    <p:sldId id="312" r:id="rId37"/>
    <p:sldId id="313" r:id="rId38"/>
    <p:sldId id="315" r:id="rId39"/>
    <p:sldId id="316" r:id="rId40"/>
    <p:sldId id="317" r:id="rId41"/>
    <p:sldId id="318" r:id="rId42"/>
    <p:sldId id="319" r:id="rId43"/>
    <p:sldId id="294" r:id="rId44"/>
    <p:sldId id="320" r:id="rId45"/>
    <p:sldId id="295" r:id="rId46"/>
    <p:sldId id="324" r:id="rId47"/>
    <p:sldId id="321" r:id="rId48"/>
    <p:sldId id="322" r:id="rId49"/>
    <p:sldId id="323" r:id="rId50"/>
    <p:sldId id="259" r:id="rId51"/>
    <p:sldId id="325" r:id="rId52"/>
    <p:sldId id="260" r:id="rId53"/>
    <p:sldId id="326" r:id="rId54"/>
    <p:sldId id="327" r:id="rId55"/>
    <p:sldId id="328" r:id="rId56"/>
    <p:sldId id="261" r:id="rId57"/>
    <p:sldId id="329" r:id="rId58"/>
    <p:sldId id="330" r:id="rId59"/>
    <p:sldId id="331" r:id="rId60"/>
    <p:sldId id="278"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28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3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6DC85B4-D0B0-B946-BD0D-077EB39BB27E}"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237697916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6DC85B4-D0B0-B946-BD0D-077EB39BB27E}"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281766051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6DC85B4-D0B0-B946-BD0D-077EB39BB27E}"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405255372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6DC85B4-D0B0-B946-BD0D-077EB39BB27E}"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204019497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6DC85B4-D0B0-B946-BD0D-077EB39BB27E}"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237940495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6DC85B4-D0B0-B946-BD0D-077EB39BB27E}"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244193334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6DC85B4-D0B0-B946-BD0D-077EB39BB27E}"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156609571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6DC85B4-D0B0-B946-BD0D-077EB39BB27E}"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140748902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C85B4-D0B0-B946-BD0D-077EB39BB27E}"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304267984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6DC85B4-D0B0-B946-BD0D-077EB39BB27E}"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180965223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6DC85B4-D0B0-B946-BD0D-077EB39BB27E}"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0AAB4-E45D-0349-94AB-244D480B0CA5}" type="slidenum">
              <a:rPr lang="en-US" smtClean="0"/>
              <a:t>‹#›</a:t>
            </a:fld>
            <a:endParaRPr lang="en-US"/>
          </a:p>
        </p:txBody>
      </p:sp>
    </p:spTree>
    <p:extLst>
      <p:ext uri="{BB962C8B-B14F-4D97-AF65-F5344CB8AC3E}">
        <p14:creationId xmlns:p14="http://schemas.microsoft.com/office/powerpoint/2010/main" val="351127407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DC85B4-D0B0-B946-BD0D-077EB39BB27E}" type="datetimeFigureOut">
              <a:rPr lang="en-US" smtClean="0"/>
              <a:t>5/8/17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80AAB4-E45D-0349-94AB-244D480B0CA5}" type="slidenum">
              <a:rPr lang="en-US" smtClean="0"/>
              <a:t>‹#›</a:t>
            </a:fld>
            <a:endParaRPr lang="en-US"/>
          </a:p>
        </p:txBody>
      </p:sp>
    </p:spTree>
    <p:extLst>
      <p:ext uri="{BB962C8B-B14F-4D97-AF65-F5344CB8AC3E}">
        <p14:creationId xmlns:p14="http://schemas.microsoft.com/office/powerpoint/2010/main" val="362108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png"/><Relationship Id="rId9" Type="http://schemas.microsoft.com/office/2007/relationships/hdphoto" Target="../media/hdphoto2.wdp"/><Relationship Id="rId10"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59.jpeg"/><Relationship Id="rId5"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5.jpeg"/><Relationship Id="rId5" Type="http://schemas.openxmlformats.org/officeDocument/2006/relationships/image" Target="../media/image6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7.jpeg"/><Relationship Id="rId5" Type="http://schemas.openxmlformats.org/officeDocument/2006/relationships/image" Target="../media/image6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1" Type="http://schemas.openxmlformats.org/officeDocument/2006/relationships/image" Target="file://localhost/Volumes/Rush/CLIENT%20PROJECTS/PSI%20PAVEMENTS/PSI%20Powerpoint/Images/History/Terrazzo%20Flooring.jpg" TargetMode="External"/><Relationship Id="rId12" Type="http://schemas.openxmlformats.org/officeDocument/2006/relationships/image" Target="../media/image10.jpeg"/><Relationship Id="rId13" Type="http://schemas.openxmlformats.org/officeDocument/2006/relationships/image" Target="file://localhost/Volumes/Rush/CLIENT%20PROJECTS/PSI%20PAVEMENTS/PSI%20Powerpoint/Images/History/terrazzo-in-establishments.jpg" TargetMode="External"/><Relationship Id="rId14" Type="http://schemas.openxmlformats.org/officeDocument/2006/relationships/image" Target="../media/image11.jpeg"/><Relationship Id="rId15" Type="http://schemas.openxmlformats.org/officeDocument/2006/relationships/image" Target="file://localhost/Volumes/Rush/CLIENT%20PROJECTS/PSI%20PAVEMENTS/PSI%20Powerpoint/Images/History/NCTA_FranklinSidebarStaircase.jpg" TargetMode="External"/><Relationship Id="rId1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jpeg"/><Relationship Id="rId5" Type="http://schemas.openxmlformats.org/officeDocument/2006/relationships/image" Target="file://localhost/Volumes/Rush/CLIENT%20PROJECTS/PSI%20PAVEMENTS/PSI%20Powerpoint/Images/TAM%20Terrazzo/Pavers/TAM9.jpg" TargetMode="External"/><Relationship Id="rId6" Type="http://schemas.openxmlformats.org/officeDocument/2006/relationships/image" Target="../media/image7.jpeg"/><Relationship Id="rId7" Type="http://schemas.openxmlformats.org/officeDocument/2006/relationships/image" Target="file://localhost/Volumes/Rush/CLIENT%20PROJECTS/PSI%20PAVEMENTS/PSI%20Powerpoint/Images/Terrazzo%20Backgrounds/mt129.jpg" TargetMode="External"/><Relationship Id="rId8" Type="http://schemas.openxmlformats.org/officeDocument/2006/relationships/image" Target="../media/image8.jpeg"/><Relationship Id="rId9" Type="http://schemas.openxmlformats.org/officeDocument/2006/relationships/image" Target="file://localhost/Volumes/Rush/CLIENT%20PROJECTS/PSI%20PAVEMENTS/PSI%20Powerpoint/Images/Terrazzo%20Backgrounds/mt106.jpg" TargetMode="External"/><Relationship Id="rId10"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71.jpeg"/><Relationship Id="rId5" Type="http://schemas.openxmlformats.org/officeDocument/2006/relationships/image" Target="../media/image72.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73.jpeg"/><Relationship Id="rId5"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75.jpeg"/><Relationship Id="rId5" Type="http://schemas.openxmlformats.org/officeDocument/2006/relationships/image" Target="../media/image7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77.jpeg"/><Relationship Id="rId5" Type="http://schemas.openxmlformats.org/officeDocument/2006/relationships/image" Target="../media/image7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79.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82.jpeg"/><Relationship Id="rId5" Type="http://schemas.openxmlformats.org/officeDocument/2006/relationships/image" Target="../media/image83.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84.jpeg"/></Relationships>
</file>

<file path=ppt/slides/_rels/slide51.xml.rels><?xml version="1.0" encoding="UTF-8" standalone="yes"?>
<Relationships xmlns="http://schemas.openxmlformats.org/package/2006/relationships"><Relationship Id="rId11" Type="http://schemas.openxmlformats.org/officeDocument/2006/relationships/image" Target="../media/image92.jpeg"/><Relationship Id="rId12" Type="http://schemas.openxmlformats.org/officeDocument/2006/relationships/image" Target="../media/image93.jpeg"/><Relationship Id="rId13" Type="http://schemas.openxmlformats.org/officeDocument/2006/relationships/image" Target="../media/image94.jpeg"/><Relationship Id="rId14" Type="http://schemas.openxmlformats.org/officeDocument/2006/relationships/image" Target="../media/image95.jpeg"/><Relationship Id="rId15" Type="http://schemas.openxmlformats.org/officeDocument/2006/relationships/image" Target="../media/image96.jpeg"/><Relationship Id="rId16" Type="http://schemas.openxmlformats.org/officeDocument/2006/relationships/image" Target="../media/image97.jpeg"/><Relationship Id="rId17" Type="http://schemas.openxmlformats.org/officeDocument/2006/relationships/image" Target="../media/image98.jpeg"/><Relationship Id="rId18" Type="http://schemas.openxmlformats.org/officeDocument/2006/relationships/image" Target="../media/image99.jpg"/><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85.jpeg"/><Relationship Id="rId5" Type="http://schemas.openxmlformats.org/officeDocument/2006/relationships/image" Target="../media/image86.jpeg"/><Relationship Id="rId6" Type="http://schemas.openxmlformats.org/officeDocument/2006/relationships/image" Target="../media/image87.jpeg"/><Relationship Id="rId7" Type="http://schemas.openxmlformats.org/officeDocument/2006/relationships/image" Target="../media/image88.jpeg"/><Relationship Id="rId8" Type="http://schemas.openxmlformats.org/officeDocument/2006/relationships/image" Target="../media/image89.jpeg"/><Relationship Id="rId9" Type="http://schemas.openxmlformats.org/officeDocument/2006/relationships/image" Target="../media/image90.jpeg"/><Relationship Id="rId10" Type="http://schemas.openxmlformats.org/officeDocument/2006/relationships/image" Target="../media/image9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01.jpeg"/><Relationship Id="rId5" Type="http://schemas.openxmlformats.org/officeDocument/2006/relationships/image" Target="../media/image102.jpeg"/><Relationship Id="rId6" Type="http://schemas.openxmlformats.org/officeDocument/2006/relationships/image" Target="../media/image103.jpeg"/><Relationship Id="rId7" Type="http://schemas.openxmlformats.org/officeDocument/2006/relationships/image" Target="../media/image104.jpeg"/><Relationship Id="rId8" Type="http://schemas.openxmlformats.org/officeDocument/2006/relationships/image" Target="../media/image105.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06.jpeg"/><Relationship Id="rId5" Type="http://schemas.openxmlformats.org/officeDocument/2006/relationships/image" Target="../media/image107.jpeg"/><Relationship Id="rId6" Type="http://schemas.openxmlformats.org/officeDocument/2006/relationships/image" Target="../media/image108.jpeg"/><Relationship Id="rId7" Type="http://schemas.openxmlformats.org/officeDocument/2006/relationships/image" Target="../media/image109.jpeg"/><Relationship Id="rId8" Type="http://schemas.openxmlformats.org/officeDocument/2006/relationships/image" Target="../media/image110.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11.jpeg"/><Relationship Id="rId5" Type="http://schemas.openxmlformats.org/officeDocument/2006/relationships/image" Target="../media/image112.jpeg"/><Relationship Id="rId6" Type="http://schemas.openxmlformats.org/officeDocument/2006/relationships/image" Target="../media/image113.jpeg"/><Relationship Id="rId7" Type="http://schemas.openxmlformats.org/officeDocument/2006/relationships/image" Target="../media/image114.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00.png"/></Relationships>
</file>

<file path=ppt/slides/_rels/slide57.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15.jpeg"/><Relationship Id="rId5" Type="http://schemas.openxmlformats.org/officeDocument/2006/relationships/image" Target="../media/image116.jpeg"/><Relationship Id="rId6" Type="http://schemas.openxmlformats.org/officeDocument/2006/relationships/image" Target="../media/image117.jpeg"/><Relationship Id="rId7" Type="http://schemas.openxmlformats.org/officeDocument/2006/relationships/image" Target="../media/image118.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19.jpeg"/><Relationship Id="rId5" Type="http://schemas.openxmlformats.org/officeDocument/2006/relationships/image" Target="../media/image120.jpeg"/><Relationship Id="rId6" Type="http://schemas.openxmlformats.org/officeDocument/2006/relationships/image" Target="../media/image121.jpeg"/><Relationship Id="rId7" Type="http://schemas.openxmlformats.org/officeDocument/2006/relationships/image" Target="../media/image122.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23.jpeg"/><Relationship Id="rId5" Type="http://schemas.openxmlformats.org/officeDocument/2006/relationships/image" Target="../media/image124.jpeg"/><Relationship Id="rId6" Type="http://schemas.openxmlformats.org/officeDocument/2006/relationships/image" Target="../media/image125.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hyperlink" Target="http://www.psipavements.com" TargetMode="External"/><Relationship Id="rId4" Type="http://schemas.openxmlformats.org/officeDocument/2006/relationships/image" Target="../media/image12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file://localhost/Volumes/Rush/CLIENT%20PROJECTS/PSI%20PAVEMENTS/PSI%20Powerpoint/Images/Terrazzo%20Backgrounds/terrazzo-floor-background-terrazzo.jpg" TargetMode="External"/><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rrazzo Title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2" name="Title 1"/>
          <p:cNvSpPr>
            <a:spLocks noGrp="1"/>
          </p:cNvSpPr>
          <p:nvPr>
            <p:ph type="title"/>
          </p:nvPr>
        </p:nvSpPr>
        <p:spPr>
          <a:xfrm>
            <a:off x="5698068" y="1745112"/>
            <a:ext cx="3882312" cy="2763388"/>
          </a:xfrm>
        </p:spPr>
        <p:txBody>
          <a:bodyPr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lnSpc>
                <a:spcPct val="80000"/>
              </a:lnSpc>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Terrazzo </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Australia</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Training &amp; Skills</a:t>
            </a:r>
            <a:endParaRPr lang="en-US" sz="3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5698067" y="3880534"/>
            <a:ext cx="3318933" cy="860799"/>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5698067" y="3880534"/>
            <a:ext cx="3318933" cy="800219"/>
          </a:xfrm>
          <a:prstGeom prst="rect">
            <a:avLst/>
          </a:prstGeom>
          <a:noFill/>
        </p:spPr>
        <p:txBody>
          <a:bodyPr wrap="square" rtlCol="0">
            <a:spAutoFit/>
          </a:bodyPr>
          <a:lstStyle/>
          <a:p>
            <a:r>
              <a:rPr lang="en-US" b="1" dirty="0" smtClean="0"/>
              <a:t>Presented by Joseph </a:t>
            </a:r>
            <a:r>
              <a:rPr lang="en-US" b="1" dirty="0" err="1" smtClean="0"/>
              <a:t>Bagnara</a:t>
            </a:r>
            <a:endParaRPr lang="en-US" b="1" dirty="0" smtClean="0"/>
          </a:p>
          <a:p>
            <a:r>
              <a:rPr lang="en-US" sz="1000" b="1" dirty="0" smtClean="0"/>
              <a:t>LBAW, </a:t>
            </a:r>
            <a:r>
              <a:rPr lang="en-US" sz="1000" b="1" dirty="0" err="1" smtClean="0"/>
              <a:t>Adv</a:t>
            </a:r>
            <a:r>
              <a:rPr lang="en-US" sz="1000" b="1" dirty="0" smtClean="0"/>
              <a:t> Dip </a:t>
            </a:r>
            <a:r>
              <a:rPr lang="en-US" sz="1000" b="1" dirty="0" err="1" smtClean="0"/>
              <a:t>Mng</a:t>
            </a:r>
            <a:r>
              <a:rPr lang="en-US" sz="1000" b="1" dirty="0" smtClean="0"/>
              <a:t>, Dip </a:t>
            </a:r>
            <a:r>
              <a:rPr lang="en-US" sz="1000" b="1" dirty="0" err="1" smtClean="0"/>
              <a:t>Prgt</a:t>
            </a:r>
            <a:r>
              <a:rPr lang="en-US" sz="1000" b="1" dirty="0" smtClean="0"/>
              <a:t> </a:t>
            </a:r>
            <a:r>
              <a:rPr lang="en-US" sz="1000" b="1" dirty="0" err="1" smtClean="0"/>
              <a:t>Mng</a:t>
            </a:r>
            <a:r>
              <a:rPr lang="en-US" sz="1000" b="1" dirty="0" smtClean="0"/>
              <a:t>, Dip Interpreting (LOTE)</a:t>
            </a:r>
          </a:p>
          <a:p>
            <a:r>
              <a:rPr lang="en-US" b="1" dirty="0" smtClean="0"/>
              <a:t>PSI Pavements</a:t>
            </a:r>
            <a:endParaRPr lang="en-US" b="1" dirty="0"/>
          </a:p>
        </p:txBody>
      </p:sp>
    </p:spTree>
    <p:extLst>
      <p:ext uri="{BB962C8B-B14F-4D97-AF65-F5344CB8AC3E}">
        <p14:creationId xmlns:p14="http://schemas.microsoft.com/office/powerpoint/2010/main" val="352715961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3" name="Picture 2" descr="002d87beaa269e9e16ed139fe9f34d54.jpe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7207" y="197909"/>
            <a:ext cx="3923594" cy="1999192"/>
          </a:xfrm>
          <a:prstGeom prst="rect">
            <a:avLst/>
          </a:prstGeom>
        </p:spPr>
      </p:pic>
      <p:pic>
        <p:nvPicPr>
          <p:cNvPr id="7" name="Picture 6" descr="terrazzo-tiles-marble.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7963" y="2933699"/>
            <a:ext cx="4694237" cy="1977645"/>
          </a:xfrm>
          <a:prstGeom prst="rect">
            <a:avLst/>
          </a:prstGeom>
        </p:spPr>
      </p:pic>
      <p:pic>
        <p:nvPicPr>
          <p:cNvPr id="11" name="Picture 10" descr="Terrazzo-til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7206" y="2312785"/>
            <a:ext cx="3923594" cy="2614815"/>
          </a:xfrm>
          <a:prstGeom prst="rect">
            <a:avLst/>
          </a:prstGeom>
        </p:spPr>
      </p:pic>
      <p:pic>
        <p:nvPicPr>
          <p:cNvPr id="2" name="Picture 1" descr="EmbassyBar_20151027_wid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964" y="197909"/>
            <a:ext cx="4694236" cy="2621491"/>
          </a:xfrm>
          <a:prstGeom prst="rect">
            <a:avLst/>
          </a:prstGeom>
        </p:spPr>
      </p:pic>
    </p:spTree>
    <p:extLst>
      <p:ext uri="{BB962C8B-B14F-4D97-AF65-F5344CB8AC3E}">
        <p14:creationId xmlns:p14="http://schemas.microsoft.com/office/powerpoint/2010/main" val="410793809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Terrazzo</a:t>
            </a:r>
            <a:endParaRPr lang="en-US" sz="3500" dirty="0">
              <a:solidFill>
                <a:schemeClr val="tx1">
                  <a:lumMod val="65000"/>
                  <a:lumOff val="35000"/>
                </a:schemeClr>
              </a:solidFill>
            </a:endParaRPr>
          </a:p>
        </p:txBody>
      </p:sp>
      <p:sp>
        <p:nvSpPr>
          <p:cNvPr id="3" name="TextBox 2"/>
          <p:cNvSpPr txBox="1"/>
          <p:nvPr/>
        </p:nvSpPr>
        <p:spPr>
          <a:xfrm>
            <a:off x="908290" y="1739900"/>
            <a:ext cx="7600710" cy="2446824"/>
          </a:xfrm>
          <a:prstGeom prst="rect">
            <a:avLst/>
          </a:prstGeom>
          <a:noFill/>
        </p:spPr>
        <p:txBody>
          <a:bodyPr wrap="square" rtlCol="0">
            <a:spAutoFit/>
          </a:bodyPr>
          <a:lstStyle/>
          <a:p>
            <a:r>
              <a:rPr lang="en-AU" dirty="0">
                <a:solidFill>
                  <a:srgbClr val="595959"/>
                </a:solidFill>
              </a:rPr>
              <a:t>While there is some manufacturing of terrazzo tiles occurring in Australia at present, there is a lack of understanding in the placing and finishing of </a:t>
            </a:r>
            <a:r>
              <a:rPr lang="en-AU" dirty="0" smtClean="0">
                <a:solidFill>
                  <a:srgbClr val="595959"/>
                </a:solidFill>
              </a:rPr>
              <a:t>terrazzo a pavement  </a:t>
            </a:r>
            <a:r>
              <a:rPr lang="en-AU" dirty="0">
                <a:solidFill>
                  <a:srgbClr val="595959"/>
                </a:solidFill>
              </a:rPr>
              <a:t>in tile form, or in particular, terrazzo in situ. </a:t>
            </a:r>
            <a:endParaRPr lang="en-AU" dirty="0" smtClean="0">
              <a:solidFill>
                <a:srgbClr val="595959"/>
              </a:solidFill>
            </a:endParaRPr>
          </a:p>
          <a:p>
            <a:pPr>
              <a:lnSpc>
                <a:spcPct val="50000"/>
              </a:lnSpc>
            </a:pPr>
            <a:endParaRPr lang="en-AU" dirty="0">
              <a:solidFill>
                <a:srgbClr val="595959"/>
              </a:solidFill>
            </a:endParaRPr>
          </a:p>
          <a:p>
            <a:r>
              <a:rPr lang="en-AU" dirty="0" smtClean="0">
                <a:solidFill>
                  <a:srgbClr val="595959"/>
                </a:solidFill>
              </a:rPr>
              <a:t>Currently </a:t>
            </a:r>
            <a:r>
              <a:rPr lang="en-AU" dirty="0">
                <a:solidFill>
                  <a:srgbClr val="595959"/>
                </a:solidFill>
              </a:rPr>
              <a:t>in the industry there are only a small number of people who can successfully complete a </a:t>
            </a:r>
            <a:r>
              <a:rPr lang="en-AU" dirty="0" smtClean="0">
                <a:solidFill>
                  <a:srgbClr val="595959"/>
                </a:solidFill>
              </a:rPr>
              <a:t>pavement to </a:t>
            </a:r>
            <a:r>
              <a:rPr lang="en-AU" dirty="0">
                <a:solidFill>
                  <a:srgbClr val="595959"/>
                </a:solidFill>
              </a:rPr>
              <a:t>a </a:t>
            </a:r>
            <a:r>
              <a:rPr lang="en-AU" dirty="0" smtClean="0">
                <a:solidFill>
                  <a:srgbClr val="595959"/>
                </a:solidFill>
              </a:rPr>
              <a:t>high quality standard</a:t>
            </a:r>
            <a:r>
              <a:rPr lang="en-AU" dirty="0">
                <a:solidFill>
                  <a:srgbClr val="595959"/>
                </a:solidFill>
              </a:rPr>
              <a:t>. The number of operatives in Australia working </a:t>
            </a:r>
            <a:r>
              <a:rPr lang="en-AU" dirty="0" smtClean="0">
                <a:solidFill>
                  <a:srgbClr val="595959"/>
                </a:solidFill>
              </a:rPr>
              <a:t>in the industry is limited. Most </a:t>
            </a:r>
            <a:r>
              <a:rPr lang="en-AU" dirty="0">
                <a:solidFill>
                  <a:srgbClr val="595959"/>
                </a:solidFill>
              </a:rPr>
              <a:t>of </a:t>
            </a:r>
            <a:r>
              <a:rPr lang="en-AU" dirty="0" smtClean="0">
                <a:solidFill>
                  <a:srgbClr val="595959"/>
                </a:solidFill>
              </a:rPr>
              <a:t>the operatives tend </a:t>
            </a:r>
            <a:r>
              <a:rPr lang="en-AU" dirty="0">
                <a:solidFill>
                  <a:srgbClr val="595959"/>
                </a:solidFill>
              </a:rPr>
              <a:t>to work </a:t>
            </a:r>
            <a:r>
              <a:rPr lang="en-AU" dirty="0" smtClean="0">
                <a:solidFill>
                  <a:srgbClr val="595959"/>
                </a:solidFill>
              </a:rPr>
              <a:t>independently or comprise of small groups of trades persons</a:t>
            </a:r>
            <a:r>
              <a:rPr lang="en-AU" dirty="0">
                <a:solidFill>
                  <a:srgbClr val="595959"/>
                </a:solidFill>
              </a:rPr>
              <a:t> </a:t>
            </a:r>
            <a:r>
              <a:rPr lang="en-AU" dirty="0" smtClean="0">
                <a:solidFill>
                  <a:srgbClr val="595959"/>
                </a:solidFill>
              </a:rPr>
              <a:t>within a company.</a:t>
            </a:r>
            <a:endParaRPr lang="en-AU" dirty="0">
              <a:solidFill>
                <a:srgbClr val="595959"/>
              </a:solidFill>
            </a:endParaRPr>
          </a:p>
        </p:txBody>
      </p:sp>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Tree>
    <p:extLst>
      <p:ext uri="{BB962C8B-B14F-4D97-AF65-F5344CB8AC3E}">
        <p14:creationId xmlns:p14="http://schemas.microsoft.com/office/powerpoint/2010/main" val="221060154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History of 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739900"/>
            <a:ext cx="7600710" cy="2585323"/>
          </a:xfrm>
          <a:prstGeom prst="rect">
            <a:avLst/>
          </a:prstGeom>
          <a:noFill/>
        </p:spPr>
        <p:txBody>
          <a:bodyPr wrap="square" rtlCol="0">
            <a:spAutoFit/>
          </a:bodyPr>
          <a:lstStyle/>
          <a:p>
            <a:r>
              <a:rPr lang="en-AU" dirty="0">
                <a:solidFill>
                  <a:srgbClr val="595959"/>
                </a:solidFill>
              </a:rPr>
              <a:t>Terrazzo was traditionally used in Australia in the early 1930s as an interior pavement in bathrooms, laundries, toilets and </a:t>
            </a:r>
            <a:r>
              <a:rPr lang="en-AU" dirty="0" err="1">
                <a:solidFill>
                  <a:srgbClr val="595959"/>
                </a:solidFill>
              </a:rPr>
              <a:t>verandahs</a:t>
            </a:r>
            <a:r>
              <a:rPr lang="en-AU" dirty="0">
                <a:solidFill>
                  <a:srgbClr val="595959"/>
                </a:solidFill>
              </a:rPr>
              <a:t> in residential homes. Around the same time terrazzo was also used as partitions in public toilets and stairways in commercial buildings. Terrazzo tiles were also used as exterior cladding for commercial buildings </a:t>
            </a:r>
            <a:r>
              <a:rPr lang="en-AU" dirty="0" smtClean="0">
                <a:solidFill>
                  <a:srgbClr val="595959"/>
                </a:solidFill>
              </a:rPr>
              <a:t>in major </a:t>
            </a:r>
            <a:r>
              <a:rPr lang="en-AU" dirty="0">
                <a:solidFill>
                  <a:srgbClr val="595959"/>
                </a:solidFill>
              </a:rPr>
              <a:t>cities of Australia</a:t>
            </a:r>
            <a:r>
              <a:rPr lang="en-AU" dirty="0" smtClean="0">
                <a:solidFill>
                  <a:srgbClr val="595959"/>
                </a:solidFill>
              </a:rPr>
              <a:t>.</a:t>
            </a:r>
          </a:p>
          <a:p>
            <a:endParaRPr lang="en-AU" dirty="0">
              <a:solidFill>
                <a:srgbClr val="595959"/>
              </a:solidFill>
            </a:endParaRPr>
          </a:p>
          <a:p>
            <a:r>
              <a:rPr lang="en-AU" dirty="0">
                <a:solidFill>
                  <a:srgbClr val="595959"/>
                </a:solidFill>
              </a:rPr>
              <a:t>Terrazzo started out as the “poor “man’s flooring but as techniques, machinery and technology evolved terrazzo floors became a unique and “high class” or </a:t>
            </a:r>
            <a:r>
              <a:rPr lang="en-AU" dirty="0" smtClean="0">
                <a:solidFill>
                  <a:srgbClr val="595959"/>
                </a:solidFill>
              </a:rPr>
              <a:t>a product </a:t>
            </a:r>
            <a:r>
              <a:rPr lang="en-AU" dirty="0">
                <a:solidFill>
                  <a:srgbClr val="595959"/>
                </a:solidFill>
              </a:rPr>
              <a:t>that only the affluent could afford.</a:t>
            </a:r>
          </a:p>
        </p:txBody>
      </p:sp>
    </p:spTree>
    <p:extLst>
      <p:ext uri="{BB962C8B-B14F-4D97-AF65-F5344CB8AC3E}">
        <p14:creationId xmlns:p14="http://schemas.microsoft.com/office/powerpoint/2010/main" val="275098593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Picture 1" descr="terrazzo-thre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1299" y="1854200"/>
            <a:ext cx="4419601" cy="3098800"/>
          </a:xfrm>
          <a:prstGeom prst="rect">
            <a:avLst/>
          </a:prstGeom>
        </p:spPr>
      </p:pic>
      <p:pic>
        <p:nvPicPr>
          <p:cNvPr id="4" name="Picture 3" descr="Unknown.jpe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75199" y="171450"/>
            <a:ext cx="4186451" cy="2343150"/>
          </a:xfrm>
          <a:prstGeom prst="rect">
            <a:avLst/>
          </a:prstGeom>
        </p:spPr>
      </p:pic>
      <p:pic>
        <p:nvPicPr>
          <p:cNvPr id="6" name="Picture 5" descr="b7a52a440e3f49f4c68cdf22b3c3da8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2700" y="171450"/>
            <a:ext cx="2108200" cy="1581150"/>
          </a:xfrm>
          <a:prstGeom prst="rect">
            <a:avLst/>
          </a:prstGeom>
        </p:spPr>
      </p:pic>
      <p:pic>
        <p:nvPicPr>
          <p:cNvPr id="8" name="Picture 7" descr="ana-kookabura-balustrade-to-first-floor-stair-tristan.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75199" y="2616200"/>
            <a:ext cx="4186452" cy="2336800"/>
          </a:xfrm>
          <a:prstGeom prst="rect">
            <a:avLst/>
          </a:prstGeom>
        </p:spPr>
      </p:pic>
      <p:pic>
        <p:nvPicPr>
          <p:cNvPr id="9" name="Picture 8" descr="aboutus-img8.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1299" y="171450"/>
            <a:ext cx="2203693" cy="1581150"/>
          </a:xfrm>
          <a:prstGeom prst="rect">
            <a:avLst/>
          </a:prstGeom>
        </p:spPr>
      </p:pic>
    </p:spTree>
    <p:extLst>
      <p:ext uri="{BB962C8B-B14F-4D97-AF65-F5344CB8AC3E}">
        <p14:creationId xmlns:p14="http://schemas.microsoft.com/office/powerpoint/2010/main" val="238218078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739900"/>
            <a:ext cx="7600710" cy="2585323"/>
          </a:xfrm>
          <a:prstGeom prst="rect">
            <a:avLst/>
          </a:prstGeom>
          <a:noFill/>
        </p:spPr>
        <p:txBody>
          <a:bodyPr wrap="square" rtlCol="0">
            <a:spAutoFit/>
          </a:bodyPr>
          <a:lstStyle/>
          <a:p>
            <a:r>
              <a:rPr lang="en-AU" dirty="0">
                <a:solidFill>
                  <a:srgbClr val="595959"/>
                </a:solidFill>
              </a:rPr>
              <a:t>In the beginning, terrazzo was placed and finished with basic equipment and was very laborious to construct. Due to the labour intensive techniques required, floors would take many days to complete. Today with machinery and technology, terrazzo floors are easier to construct and are of better quality.</a:t>
            </a:r>
          </a:p>
          <a:p>
            <a:endParaRPr lang="en-AU" dirty="0" smtClean="0">
              <a:solidFill>
                <a:srgbClr val="595959"/>
              </a:solidFill>
            </a:endParaRPr>
          </a:p>
          <a:p>
            <a:r>
              <a:rPr lang="en-AU" dirty="0" smtClean="0">
                <a:solidFill>
                  <a:srgbClr val="595959"/>
                </a:solidFill>
              </a:rPr>
              <a:t>When </a:t>
            </a:r>
            <a:r>
              <a:rPr lang="en-AU" dirty="0">
                <a:solidFill>
                  <a:srgbClr val="595959"/>
                </a:solidFill>
              </a:rPr>
              <a:t>the migrant Italian population began arriving in Australia over 55 years ago they brought with them the many skills associated with the craft of terrazzo. Over the next 55 years terrazzo was introduced as </a:t>
            </a:r>
            <a:r>
              <a:rPr lang="en-AU" dirty="0" smtClean="0">
                <a:solidFill>
                  <a:srgbClr val="595959"/>
                </a:solidFill>
              </a:rPr>
              <a:t>the </a:t>
            </a:r>
            <a:r>
              <a:rPr lang="en-AU" dirty="0">
                <a:solidFill>
                  <a:srgbClr val="595959"/>
                </a:solidFill>
              </a:rPr>
              <a:t>pavement for interior flooring and for decorating and embellishing houses.</a:t>
            </a:r>
          </a:p>
        </p:txBody>
      </p:sp>
    </p:spTree>
    <p:extLst>
      <p:ext uri="{BB962C8B-B14F-4D97-AF65-F5344CB8AC3E}">
        <p14:creationId xmlns:p14="http://schemas.microsoft.com/office/powerpoint/2010/main" val="293247310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3" name="Picture 2" descr="terrazzo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6900" y="177800"/>
            <a:ext cx="2789767" cy="1917700"/>
          </a:xfrm>
          <a:prstGeom prst="rect">
            <a:avLst/>
          </a:prstGeom>
        </p:spPr>
      </p:pic>
      <p:pic>
        <p:nvPicPr>
          <p:cNvPr id="7" name="Picture 6" descr="Monterra-Terrazzo-Floor-Westfield-West-Lakes-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06900" y="2209800"/>
            <a:ext cx="4574674" cy="2768600"/>
          </a:xfrm>
          <a:prstGeom prst="rect">
            <a:avLst/>
          </a:prstGeom>
        </p:spPr>
      </p:pic>
      <p:pic>
        <p:nvPicPr>
          <p:cNvPr id="10" name="Picture 9" descr="Hotel-Rviera-Lido-di-Venezia-714x47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045" y="177800"/>
            <a:ext cx="4152888" cy="2984499"/>
          </a:xfrm>
          <a:prstGeom prst="rect">
            <a:avLst/>
          </a:prstGeom>
        </p:spPr>
      </p:pic>
      <p:pic>
        <p:nvPicPr>
          <p:cNvPr id="11" name="Picture 10" descr="Grinding-with-Galeras.jpg"/>
          <p:cNvPicPr>
            <a:picLocks noChangeAspect="1"/>
          </p:cNvPicPr>
          <p:nvPr/>
        </p:nvPicPr>
        <p:blipFill rotWithShape="1">
          <a:blip r:embed="rId7" cstate="email">
            <a:extLst>
              <a:ext uri="{28A0092B-C50C-407E-A947-70E740481C1C}">
                <a14:useLocalDpi xmlns:a14="http://schemas.microsoft.com/office/drawing/2010/main"/>
              </a:ext>
            </a:extLst>
          </a:blip>
          <a:srcRect r="-21177"/>
          <a:stretch/>
        </p:blipFill>
        <p:spPr>
          <a:xfrm>
            <a:off x="182045" y="3242733"/>
            <a:ext cx="2180155" cy="1735667"/>
          </a:xfrm>
          <a:prstGeom prst="rect">
            <a:avLst/>
          </a:prstGeom>
        </p:spPr>
      </p:pic>
      <p:pic>
        <p:nvPicPr>
          <p:cNvPr id="13" name="Picture 12" descr="0806.jpg"/>
          <p:cNvPicPr>
            <a:picLocks noChangeAspect="1"/>
          </p:cNvPicPr>
          <p:nvPr/>
        </p:nvPicPr>
        <p:blipFill rotWithShape="1">
          <a:blip r:embed="rId8" cstate="email">
            <a:alphaModFix/>
            <a:extLst>
              <a:ext uri="{BEBA8EAE-BF5A-486C-A8C5-ECC9F3942E4B}">
                <a14:imgProps xmlns:a14="http://schemas.microsoft.com/office/drawing/2010/main">
                  <a14:imgLayer r:embed="rId9">
                    <a14:imgEffect>
                      <a14:backgroundRemoval t="1887" b="99057" l="0" r="99373"/>
                    </a14:imgEffect>
                  </a14:imgLayer>
                </a14:imgProps>
              </a:ext>
              <a:ext uri="{28A0092B-C50C-407E-A947-70E740481C1C}">
                <a14:useLocalDpi xmlns:a14="http://schemas.microsoft.com/office/drawing/2010/main"/>
              </a:ext>
            </a:extLst>
          </a:blip>
          <a:srcRect/>
          <a:stretch/>
        </p:blipFill>
        <p:spPr>
          <a:xfrm>
            <a:off x="2048934" y="3250674"/>
            <a:ext cx="2285999" cy="1727726"/>
          </a:xfrm>
          <a:prstGeom prst="rect">
            <a:avLst/>
          </a:prstGeom>
        </p:spPr>
      </p:pic>
      <p:pic>
        <p:nvPicPr>
          <p:cNvPr id="14" name="Picture 13" descr="Fibonacci_Stone_Terrazzo_Tile_Flooring_Aspen_Woolworths-Walkerville_shoppingcentre1.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89801" y="177800"/>
            <a:ext cx="1691774" cy="1917699"/>
          </a:xfrm>
          <a:prstGeom prst="rect">
            <a:avLst/>
          </a:prstGeom>
        </p:spPr>
      </p:pic>
    </p:spTree>
    <p:extLst>
      <p:ext uri="{BB962C8B-B14F-4D97-AF65-F5344CB8AC3E}">
        <p14:creationId xmlns:p14="http://schemas.microsoft.com/office/powerpoint/2010/main" val="225411814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739900"/>
            <a:ext cx="7600710" cy="2031325"/>
          </a:xfrm>
          <a:prstGeom prst="rect">
            <a:avLst/>
          </a:prstGeom>
          <a:noFill/>
        </p:spPr>
        <p:txBody>
          <a:bodyPr wrap="square" rtlCol="0">
            <a:spAutoFit/>
          </a:bodyPr>
          <a:lstStyle/>
          <a:p>
            <a:r>
              <a:rPr lang="en-AU" i="1" dirty="0">
                <a:solidFill>
                  <a:srgbClr val="595959"/>
                </a:solidFill>
              </a:rPr>
              <a:t>In Australia today there is currently </a:t>
            </a:r>
            <a:r>
              <a:rPr lang="en-AU" i="1" dirty="0" smtClean="0">
                <a:solidFill>
                  <a:srgbClr val="595959"/>
                </a:solidFill>
              </a:rPr>
              <a:t>no formal </a:t>
            </a:r>
            <a:r>
              <a:rPr lang="en-AU" i="1" dirty="0">
                <a:solidFill>
                  <a:srgbClr val="595959"/>
                </a:solidFill>
              </a:rPr>
              <a:t>training available in the National Training System. There is no training at diploma or certificate level that refers to terrazzo in detail whether in situ or in tile form. As a consequence there is no formal accredited training or an institution where one can be trained to design, select, place, finish and polish terrazzo to a required building standard and hence there are few people who have the knowledge and skill to complete a terrazzo pavement to a high quality standard.</a:t>
            </a:r>
            <a:r>
              <a:rPr lang="en-AU" dirty="0">
                <a:solidFill>
                  <a:srgbClr val="595959"/>
                </a:solidFill>
              </a:rPr>
              <a:t> </a:t>
            </a:r>
          </a:p>
        </p:txBody>
      </p:sp>
    </p:spTree>
    <p:extLst>
      <p:ext uri="{BB962C8B-B14F-4D97-AF65-F5344CB8AC3E}">
        <p14:creationId xmlns:p14="http://schemas.microsoft.com/office/powerpoint/2010/main" val="372855184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689100"/>
            <a:ext cx="7600710" cy="2308324"/>
          </a:xfrm>
          <a:prstGeom prst="rect">
            <a:avLst/>
          </a:prstGeom>
          <a:noFill/>
        </p:spPr>
        <p:txBody>
          <a:bodyPr wrap="square" rtlCol="0">
            <a:spAutoFit/>
          </a:bodyPr>
          <a:lstStyle/>
          <a:p>
            <a:r>
              <a:rPr lang="en-AU" dirty="0">
                <a:solidFill>
                  <a:srgbClr val="595959"/>
                </a:solidFill>
              </a:rPr>
              <a:t>In addition, as the ceramic tile was introduced into the marketplace in Australia as an alternative pavement, terrazzo diminished as the preferred interior and exterior pavement and hence terrazzo diminished as an industry. The consequence of this is </a:t>
            </a:r>
            <a:r>
              <a:rPr lang="en-AU" dirty="0" smtClean="0">
                <a:solidFill>
                  <a:srgbClr val="595959"/>
                </a:solidFill>
              </a:rPr>
              <a:t>reflected by the existing </a:t>
            </a:r>
            <a:r>
              <a:rPr lang="en-AU" dirty="0">
                <a:solidFill>
                  <a:srgbClr val="595959"/>
                </a:solidFill>
              </a:rPr>
              <a:t>heritage terrazzo </a:t>
            </a:r>
            <a:r>
              <a:rPr lang="en-AU" dirty="0" smtClean="0">
                <a:solidFill>
                  <a:srgbClr val="595959"/>
                </a:solidFill>
              </a:rPr>
              <a:t>pavements not being restored but rather replaced with </a:t>
            </a:r>
            <a:r>
              <a:rPr lang="en-AU" dirty="0">
                <a:solidFill>
                  <a:srgbClr val="595959"/>
                </a:solidFill>
              </a:rPr>
              <a:t>ceramic tiles or other pavement finishes such as polished </a:t>
            </a:r>
            <a:r>
              <a:rPr lang="en-AU">
                <a:solidFill>
                  <a:srgbClr val="595959"/>
                </a:solidFill>
              </a:rPr>
              <a:t>concrete</a:t>
            </a:r>
            <a:r>
              <a:rPr lang="en-AU" smtClean="0">
                <a:solidFill>
                  <a:srgbClr val="595959"/>
                </a:solidFill>
              </a:rPr>
              <a:t>.</a:t>
            </a:r>
            <a:endParaRPr lang="en-AU" dirty="0" smtClean="0">
              <a:solidFill>
                <a:srgbClr val="595959"/>
              </a:solidFill>
            </a:endParaRPr>
          </a:p>
          <a:p>
            <a:endParaRPr lang="en-AU" dirty="0">
              <a:solidFill>
                <a:srgbClr val="595959"/>
              </a:solidFill>
            </a:endParaRPr>
          </a:p>
          <a:p>
            <a:endParaRPr lang="en-AU" dirty="0">
              <a:solidFill>
                <a:srgbClr val="595959"/>
              </a:solidFill>
            </a:endParaRPr>
          </a:p>
        </p:txBody>
      </p:sp>
    </p:spTree>
    <p:extLst>
      <p:ext uri="{BB962C8B-B14F-4D97-AF65-F5344CB8AC3E}">
        <p14:creationId xmlns:p14="http://schemas.microsoft.com/office/powerpoint/2010/main" val="195021575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Picture 1" descr="df6459f433e0c39533f0f814b6042ff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0759" y="2602666"/>
            <a:ext cx="1497308" cy="2439235"/>
          </a:xfrm>
          <a:prstGeom prst="rect">
            <a:avLst/>
          </a:prstGeom>
        </p:spPr>
      </p:pic>
      <p:pic>
        <p:nvPicPr>
          <p:cNvPr id="4" name="Picture 3" descr="15802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81560" y="1430867"/>
            <a:ext cx="1127646" cy="1544003"/>
          </a:xfrm>
          <a:prstGeom prst="rect">
            <a:avLst/>
          </a:prstGeom>
        </p:spPr>
      </p:pic>
      <p:pic>
        <p:nvPicPr>
          <p:cNvPr id="6" name="Picture 5" descr="marble-look-polished-concrete-floors-314x228.jpg"/>
          <p:cNvPicPr>
            <a:picLocks noChangeAspect="1"/>
          </p:cNvPicPr>
          <p:nvPr/>
        </p:nvPicPr>
        <p:blipFill rotWithShape="1">
          <a:blip r:embed="rId6" cstate="email">
            <a:extLst>
              <a:ext uri="{28A0092B-C50C-407E-A947-70E740481C1C}">
                <a14:useLocalDpi xmlns:a14="http://schemas.microsoft.com/office/drawing/2010/main"/>
              </a:ext>
            </a:extLst>
          </a:blip>
          <a:srcRect r="-266"/>
          <a:stretch/>
        </p:blipFill>
        <p:spPr>
          <a:xfrm>
            <a:off x="129872" y="1430868"/>
            <a:ext cx="2791128" cy="1544003"/>
          </a:xfrm>
          <a:prstGeom prst="rect">
            <a:avLst/>
          </a:prstGeom>
        </p:spPr>
      </p:pic>
      <p:pic>
        <p:nvPicPr>
          <p:cNvPr id="8" name="Picture 7" descr="outdoor-header-tiles-adelaid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871" y="124289"/>
            <a:ext cx="3979334" cy="1241552"/>
          </a:xfrm>
          <a:prstGeom prst="rect">
            <a:avLst/>
          </a:prstGeom>
        </p:spPr>
      </p:pic>
      <p:pic>
        <p:nvPicPr>
          <p:cNvPr id="9" name="Picture 8" descr="Polished-Concrete.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1403" y="3039533"/>
            <a:ext cx="3987801" cy="1989668"/>
          </a:xfrm>
          <a:prstGeom prst="rect">
            <a:avLst/>
          </a:prstGeom>
        </p:spPr>
      </p:pic>
      <p:pic>
        <p:nvPicPr>
          <p:cNvPr id="12" name="Picture 11" descr="terrazzo-ceramic-tiles-2.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00759" y="124289"/>
            <a:ext cx="4824708" cy="2419228"/>
          </a:xfrm>
          <a:prstGeom prst="rect">
            <a:avLst/>
          </a:prstGeom>
        </p:spPr>
      </p:pic>
      <p:pic>
        <p:nvPicPr>
          <p:cNvPr id="15" name="Picture 14" descr="polished-concrete-floor-1030x686.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791200" y="2602666"/>
            <a:ext cx="3234267" cy="2426535"/>
          </a:xfrm>
          <a:prstGeom prst="rect">
            <a:avLst/>
          </a:prstGeom>
        </p:spPr>
      </p:pic>
    </p:spTree>
    <p:extLst>
      <p:ext uri="{BB962C8B-B14F-4D97-AF65-F5344CB8AC3E}">
        <p14:creationId xmlns:p14="http://schemas.microsoft.com/office/powerpoint/2010/main" val="266063054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689100"/>
            <a:ext cx="7600710" cy="1477328"/>
          </a:xfrm>
          <a:prstGeom prst="rect">
            <a:avLst/>
          </a:prstGeom>
          <a:noFill/>
        </p:spPr>
        <p:txBody>
          <a:bodyPr wrap="square" rtlCol="0">
            <a:spAutoFit/>
          </a:bodyPr>
          <a:lstStyle/>
          <a:p>
            <a:r>
              <a:rPr lang="en-AU" i="1" dirty="0">
                <a:solidFill>
                  <a:srgbClr val="595959"/>
                </a:solidFill>
              </a:rPr>
              <a:t>Subsequently,</a:t>
            </a:r>
            <a:r>
              <a:rPr lang="en-AU" dirty="0">
                <a:solidFill>
                  <a:srgbClr val="595959"/>
                </a:solidFill>
              </a:rPr>
              <a:t> the Australian building and construction industry </a:t>
            </a:r>
            <a:r>
              <a:rPr lang="en-AU" dirty="0" smtClean="0">
                <a:solidFill>
                  <a:srgbClr val="595959"/>
                </a:solidFill>
              </a:rPr>
              <a:t>has </a:t>
            </a:r>
            <a:r>
              <a:rPr lang="en-AU" dirty="0">
                <a:solidFill>
                  <a:srgbClr val="595959"/>
                </a:solidFill>
              </a:rPr>
              <a:t>skills deficiency amongst skilled tradespeople when it comes to the restoration and construction of terrazzo pavements. Skill deficiencies in terrazzo are significant in Australia with no national accredited course on offer at any Australian </a:t>
            </a:r>
            <a:r>
              <a:rPr lang="en-AU" dirty="0" smtClean="0">
                <a:solidFill>
                  <a:srgbClr val="595959"/>
                </a:solidFill>
              </a:rPr>
              <a:t>University </a:t>
            </a:r>
            <a:r>
              <a:rPr lang="en-AU" dirty="0">
                <a:solidFill>
                  <a:srgbClr val="595959"/>
                </a:solidFill>
              </a:rPr>
              <a:t>or TAFE institute within this field.</a:t>
            </a:r>
          </a:p>
        </p:txBody>
      </p:sp>
    </p:spTree>
    <p:extLst>
      <p:ext uri="{BB962C8B-B14F-4D97-AF65-F5344CB8AC3E}">
        <p14:creationId xmlns:p14="http://schemas.microsoft.com/office/powerpoint/2010/main" val="340353268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PSI Pavements</a:t>
            </a:r>
            <a:endParaRPr lang="en-US" sz="3500" dirty="0">
              <a:solidFill>
                <a:schemeClr val="tx1">
                  <a:lumMod val="65000"/>
                  <a:lumOff val="35000"/>
                </a:schemeClr>
              </a:solidFill>
            </a:endParaRPr>
          </a:p>
        </p:txBody>
      </p:sp>
      <p:sp>
        <p:nvSpPr>
          <p:cNvPr id="3" name="TextBox 2"/>
          <p:cNvSpPr txBox="1"/>
          <p:nvPr/>
        </p:nvSpPr>
        <p:spPr>
          <a:xfrm>
            <a:off x="997189" y="1879600"/>
            <a:ext cx="7054611" cy="1892826"/>
          </a:xfrm>
          <a:prstGeom prst="rect">
            <a:avLst/>
          </a:prstGeom>
          <a:noFill/>
        </p:spPr>
        <p:txBody>
          <a:bodyPr wrap="square" rtlCol="0">
            <a:spAutoFit/>
          </a:bodyPr>
          <a:lstStyle/>
          <a:p>
            <a:pPr>
              <a:lnSpc>
                <a:spcPct val="130000"/>
              </a:lnSpc>
            </a:pPr>
            <a:r>
              <a:rPr lang="en-US" dirty="0">
                <a:solidFill>
                  <a:schemeClr val="tx1">
                    <a:lumMod val="65000"/>
                    <a:lumOff val="35000"/>
                  </a:schemeClr>
                </a:solidFill>
              </a:rPr>
              <a:t>We </a:t>
            </a:r>
            <a:r>
              <a:rPr lang="en-US" dirty="0" err="1">
                <a:solidFill>
                  <a:schemeClr val="tx1">
                    <a:lumMod val="65000"/>
                    <a:lumOff val="35000"/>
                  </a:schemeClr>
                </a:solidFill>
              </a:rPr>
              <a:t>specialise</a:t>
            </a:r>
            <a:r>
              <a:rPr lang="en-US" dirty="0">
                <a:solidFill>
                  <a:schemeClr val="tx1">
                    <a:lumMod val="65000"/>
                    <a:lumOff val="35000"/>
                  </a:schemeClr>
                </a:solidFill>
              </a:rPr>
              <a:t> in the art and science of </a:t>
            </a:r>
            <a:r>
              <a:rPr lang="en-US" dirty="0" smtClean="0">
                <a:solidFill>
                  <a:schemeClr val="tx1">
                    <a:lumMod val="65000"/>
                    <a:lumOff val="35000"/>
                  </a:schemeClr>
                </a:solidFill>
              </a:rPr>
              <a:t>terrazzo pavement construction</a:t>
            </a:r>
          </a:p>
          <a:p>
            <a:pPr>
              <a:lnSpc>
                <a:spcPct val="130000"/>
              </a:lnSpc>
            </a:pPr>
            <a:r>
              <a:rPr lang="en-US" dirty="0" smtClean="0">
                <a:solidFill>
                  <a:schemeClr val="tx1">
                    <a:lumMod val="65000"/>
                    <a:lumOff val="35000"/>
                  </a:schemeClr>
                </a:solidFill>
              </a:rPr>
              <a:t>Leaders in the field</a:t>
            </a:r>
          </a:p>
          <a:p>
            <a:pPr>
              <a:lnSpc>
                <a:spcPct val="130000"/>
              </a:lnSpc>
            </a:pPr>
            <a:r>
              <a:rPr lang="en-US" dirty="0" smtClean="0">
                <a:solidFill>
                  <a:schemeClr val="tx1">
                    <a:lumMod val="65000"/>
                    <a:lumOff val="35000"/>
                  </a:schemeClr>
                </a:solidFill>
              </a:rPr>
              <a:t>Experienced in terrazzo pavement construction</a:t>
            </a:r>
          </a:p>
          <a:p>
            <a:pPr>
              <a:lnSpc>
                <a:spcPct val="130000"/>
              </a:lnSpc>
            </a:pPr>
            <a:r>
              <a:rPr lang="en-US" dirty="0" smtClean="0">
                <a:solidFill>
                  <a:schemeClr val="tx1">
                    <a:lumMod val="65000"/>
                    <a:lumOff val="35000"/>
                  </a:schemeClr>
                </a:solidFill>
              </a:rPr>
              <a:t>Advocates for standards and legislations</a:t>
            </a:r>
          </a:p>
          <a:p>
            <a:pPr>
              <a:lnSpc>
                <a:spcPct val="130000"/>
              </a:lnSpc>
            </a:pPr>
            <a:r>
              <a:rPr lang="en-US" dirty="0" smtClean="0">
                <a:solidFill>
                  <a:schemeClr val="tx1">
                    <a:lumMod val="65000"/>
                    <a:lumOff val="35000"/>
                  </a:schemeClr>
                </a:solidFill>
              </a:rPr>
              <a:t>Master Artisans in the Pavement Industry</a:t>
            </a:r>
            <a:endParaRPr lang="en-US" dirty="0">
              <a:solidFill>
                <a:schemeClr val="tx1">
                  <a:lumMod val="65000"/>
                  <a:lumOff val="35000"/>
                </a:schemeClr>
              </a:solidFill>
            </a:endParaRPr>
          </a:p>
        </p:txBody>
      </p:sp>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0" y="3423116"/>
            <a:ext cx="2857500" cy="1606084"/>
          </a:xfrm>
          <a:prstGeom prst="rect">
            <a:avLst/>
          </a:prstGeom>
        </p:spPr>
      </p:pic>
    </p:spTree>
    <p:extLst>
      <p:ext uri="{BB962C8B-B14F-4D97-AF65-F5344CB8AC3E}">
        <p14:creationId xmlns:p14="http://schemas.microsoft.com/office/powerpoint/2010/main" val="14013516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689100"/>
            <a:ext cx="7600710" cy="2031325"/>
          </a:xfrm>
          <a:prstGeom prst="rect">
            <a:avLst/>
          </a:prstGeom>
          <a:noFill/>
        </p:spPr>
        <p:txBody>
          <a:bodyPr wrap="square" rtlCol="0">
            <a:spAutoFit/>
          </a:bodyPr>
          <a:lstStyle/>
          <a:p>
            <a:r>
              <a:rPr lang="en-AU" dirty="0">
                <a:solidFill>
                  <a:srgbClr val="595959"/>
                </a:solidFill>
              </a:rPr>
              <a:t>There is a flow on effect for architectural designers in so far that, in the main, they cannot design, nor provide </a:t>
            </a:r>
            <a:r>
              <a:rPr lang="en-AU" dirty="0" smtClean="0">
                <a:solidFill>
                  <a:srgbClr val="595959"/>
                </a:solidFill>
              </a:rPr>
              <a:t>specifications </a:t>
            </a:r>
            <a:r>
              <a:rPr lang="en-AU" dirty="0">
                <a:solidFill>
                  <a:srgbClr val="595959"/>
                </a:solidFill>
              </a:rPr>
              <a:t>in </a:t>
            </a:r>
            <a:r>
              <a:rPr lang="en-AU" dirty="0" smtClean="0">
                <a:solidFill>
                  <a:srgbClr val="595959"/>
                </a:solidFill>
              </a:rPr>
              <a:t>this </a:t>
            </a:r>
            <a:r>
              <a:rPr lang="en-AU" dirty="0">
                <a:solidFill>
                  <a:srgbClr val="595959"/>
                </a:solidFill>
              </a:rPr>
              <a:t>traditional </a:t>
            </a:r>
            <a:r>
              <a:rPr lang="en-AU" dirty="0" smtClean="0">
                <a:solidFill>
                  <a:srgbClr val="595959"/>
                </a:solidFill>
              </a:rPr>
              <a:t>trade </a:t>
            </a:r>
            <a:r>
              <a:rPr lang="en-AU" dirty="0">
                <a:solidFill>
                  <a:srgbClr val="595959"/>
                </a:solidFill>
              </a:rPr>
              <a:t>and crafts for new </a:t>
            </a:r>
            <a:r>
              <a:rPr lang="en-AU" dirty="0" smtClean="0">
                <a:solidFill>
                  <a:srgbClr val="595959"/>
                </a:solidFill>
              </a:rPr>
              <a:t>builds or restoration work. </a:t>
            </a:r>
            <a:r>
              <a:rPr lang="en-AU" dirty="0">
                <a:solidFill>
                  <a:srgbClr val="595959"/>
                </a:solidFill>
              </a:rPr>
              <a:t>As a consequence designers have accommodated the lack of skilled craftsmen with alternate products and other solutions. The flow on effect continues into the sphere of heritage activities with the lack of skilled tradespeople impacting on the quality and conservation solutions available.</a:t>
            </a:r>
          </a:p>
        </p:txBody>
      </p:sp>
    </p:spTree>
    <p:extLst>
      <p:ext uri="{BB962C8B-B14F-4D97-AF65-F5344CB8AC3E}">
        <p14:creationId xmlns:p14="http://schemas.microsoft.com/office/powerpoint/2010/main" val="124579925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in Australia</a:t>
            </a:r>
            <a:endParaRPr lang="en-US" sz="3500" dirty="0">
              <a:solidFill>
                <a:srgbClr val="595959"/>
              </a:solidFill>
            </a:endParaRPr>
          </a:p>
        </p:txBody>
      </p:sp>
      <p:pic>
        <p:nvPicPr>
          <p:cNvPr id="8" name="Picture 7"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6" name="TextBox 5"/>
          <p:cNvSpPr txBox="1"/>
          <p:nvPr/>
        </p:nvSpPr>
        <p:spPr>
          <a:xfrm>
            <a:off x="895590" y="1689100"/>
            <a:ext cx="7600710" cy="3554819"/>
          </a:xfrm>
          <a:prstGeom prst="rect">
            <a:avLst/>
          </a:prstGeom>
          <a:noFill/>
        </p:spPr>
        <p:txBody>
          <a:bodyPr wrap="square" rtlCol="0">
            <a:spAutoFit/>
          </a:bodyPr>
          <a:lstStyle/>
          <a:p>
            <a:r>
              <a:rPr lang="en-AU" dirty="0">
                <a:solidFill>
                  <a:srgbClr val="595959"/>
                </a:solidFill>
              </a:rPr>
              <a:t>This small number of existing heritage terrazzo pavements in Australia are being demolished </a:t>
            </a:r>
            <a:r>
              <a:rPr lang="en-AU" dirty="0" smtClean="0">
                <a:solidFill>
                  <a:srgbClr val="595959"/>
                </a:solidFill>
              </a:rPr>
              <a:t> rather than be restored due </a:t>
            </a:r>
            <a:r>
              <a:rPr lang="en-AU" dirty="0">
                <a:solidFill>
                  <a:srgbClr val="595959"/>
                </a:solidFill>
              </a:rPr>
              <a:t>to the shortage of skilled people in the industry who have the knowledge and expertise in this area. By addressing the deficiency of skills through established formal training programs and through the recognition of its inherent positive qualities terrazzo pavements should, once again, become increasingly specified in Australia by designers</a:t>
            </a:r>
            <a:r>
              <a:rPr lang="en-AU" dirty="0" smtClean="0">
                <a:solidFill>
                  <a:srgbClr val="595959"/>
                </a:solidFill>
              </a:rPr>
              <a:t>. The introduction of polished concrete to Australia has made people and designers look at Terrazzo once again as their preferred pavement.</a:t>
            </a:r>
            <a:endParaRPr lang="en-AU" dirty="0">
              <a:solidFill>
                <a:srgbClr val="595959"/>
              </a:solidFill>
            </a:endParaRPr>
          </a:p>
          <a:p>
            <a:pPr>
              <a:lnSpc>
                <a:spcPct val="50000"/>
              </a:lnSpc>
            </a:pPr>
            <a:endParaRPr lang="en-AU" dirty="0" smtClean="0">
              <a:solidFill>
                <a:srgbClr val="595959"/>
              </a:solidFill>
            </a:endParaRPr>
          </a:p>
          <a:p>
            <a:r>
              <a:rPr lang="en-AU" dirty="0" smtClean="0">
                <a:solidFill>
                  <a:srgbClr val="595959"/>
                </a:solidFill>
              </a:rPr>
              <a:t>This </a:t>
            </a:r>
            <a:r>
              <a:rPr lang="en-AU" dirty="0">
                <a:solidFill>
                  <a:srgbClr val="595959"/>
                </a:solidFill>
              </a:rPr>
              <a:t>recognition combined with the availability of trained artisans could in turn encourage the ongoing use of the product and would return terrazzo as a popular flooring material, boosting the manufacturing sector to produce </a:t>
            </a:r>
            <a:r>
              <a:rPr lang="en-AU" dirty="0" smtClean="0">
                <a:solidFill>
                  <a:srgbClr val="595959"/>
                </a:solidFill>
              </a:rPr>
              <a:t>    more </a:t>
            </a:r>
            <a:r>
              <a:rPr lang="en-AU" dirty="0">
                <a:solidFill>
                  <a:srgbClr val="595959"/>
                </a:solidFill>
              </a:rPr>
              <a:t>products.</a:t>
            </a:r>
          </a:p>
        </p:txBody>
      </p:sp>
    </p:spTree>
    <p:extLst>
      <p:ext uri="{BB962C8B-B14F-4D97-AF65-F5344CB8AC3E}">
        <p14:creationId xmlns:p14="http://schemas.microsoft.com/office/powerpoint/2010/main" val="15100803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10" name="Title 1"/>
          <p:cNvSpPr>
            <a:spLocks noGrp="1"/>
          </p:cNvSpPr>
          <p:nvPr>
            <p:ph type="ctrTitle"/>
          </p:nvPr>
        </p:nvSpPr>
        <p:spPr>
          <a:xfrm>
            <a:off x="1035290" y="1913396"/>
            <a:ext cx="7422910" cy="1269957"/>
          </a:xfrm>
        </p:spPr>
        <p:txBody>
          <a:bodyPr tIns="0" bIns="0" anchor="t">
            <a:noAutofit/>
          </a:bodyPr>
          <a:lstStyle/>
          <a:p>
            <a:pPr algn="l">
              <a:lnSpc>
                <a:spcPct val="80000"/>
              </a:lnSpc>
            </a:pPr>
            <a:r>
              <a:rPr lang="en-US" sz="7000" dirty="0" smtClean="0">
                <a:solidFill>
                  <a:srgbClr val="595959"/>
                </a:solidFill>
              </a:rPr>
              <a:t>Terrazzo Training Program Proposal</a:t>
            </a:r>
            <a:endParaRPr lang="en-US" sz="7000" dirty="0">
              <a:solidFill>
                <a:srgbClr val="595959"/>
              </a:solidFill>
            </a:endParaRPr>
          </a:p>
        </p:txBody>
      </p:sp>
    </p:spTree>
    <p:extLst>
      <p:ext uri="{BB962C8B-B14F-4D97-AF65-F5344CB8AC3E}">
        <p14:creationId xmlns:p14="http://schemas.microsoft.com/office/powerpoint/2010/main" val="302694504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3499420"/>
          </a:xfrm>
          <a:prstGeom prst="rect">
            <a:avLst/>
          </a:prstGeom>
          <a:noFill/>
        </p:spPr>
        <p:txBody>
          <a:bodyPr wrap="square" rtlCol="0">
            <a:spAutoFit/>
          </a:bodyPr>
          <a:lstStyle/>
          <a:p>
            <a:r>
              <a:rPr lang="en-AU" b="1" dirty="0">
                <a:solidFill>
                  <a:srgbClr val="595959"/>
                </a:solidFill>
              </a:rPr>
              <a:t>Certificate III in Terrazzo </a:t>
            </a:r>
            <a:r>
              <a:rPr lang="en-AU" b="1" dirty="0" smtClean="0">
                <a:solidFill>
                  <a:srgbClr val="595959"/>
                </a:solidFill>
              </a:rPr>
              <a:t>Pavements</a:t>
            </a:r>
            <a:endParaRPr lang="en-AU" b="1" dirty="0">
              <a:solidFill>
                <a:srgbClr val="595959"/>
              </a:solidFill>
            </a:endParaRPr>
          </a:p>
          <a:p>
            <a:r>
              <a:rPr lang="en-AU" dirty="0">
                <a:solidFill>
                  <a:srgbClr val="595959"/>
                </a:solidFill>
              </a:rPr>
              <a:t>This qualification provides a trade outcome in terrazzo </a:t>
            </a:r>
            <a:r>
              <a:rPr lang="en-AU" dirty="0" smtClean="0">
                <a:solidFill>
                  <a:srgbClr val="595959"/>
                </a:solidFill>
              </a:rPr>
              <a:t>pavements and structures for </a:t>
            </a:r>
            <a:r>
              <a:rPr lang="en-AU" dirty="0">
                <a:solidFill>
                  <a:srgbClr val="595959"/>
                </a:solidFill>
              </a:rPr>
              <a:t>residential and commercial construction work</a:t>
            </a:r>
            <a:r>
              <a:rPr lang="en-AU" dirty="0" smtClean="0">
                <a:solidFill>
                  <a:srgbClr val="595959"/>
                </a:solidFill>
              </a:rPr>
              <a:t>.</a:t>
            </a:r>
            <a:endParaRPr lang="en-AU" dirty="0">
              <a:solidFill>
                <a:srgbClr val="595959"/>
              </a:solidFill>
            </a:endParaRPr>
          </a:p>
          <a:p>
            <a:pPr>
              <a:lnSpc>
                <a:spcPct val="130000"/>
              </a:lnSpc>
            </a:pPr>
            <a:r>
              <a:rPr lang="en-AU" b="1" dirty="0">
                <a:solidFill>
                  <a:srgbClr val="595959"/>
                </a:solidFill>
              </a:rPr>
              <a:t>Occupational </a:t>
            </a:r>
            <a:r>
              <a:rPr lang="en-AU" b="1" dirty="0" smtClean="0">
                <a:solidFill>
                  <a:srgbClr val="595959"/>
                </a:solidFill>
              </a:rPr>
              <a:t>Title</a:t>
            </a:r>
            <a:r>
              <a:rPr lang="en-AU" b="1" dirty="0">
                <a:solidFill>
                  <a:srgbClr val="595959"/>
                </a:solidFill>
              </a:rPr>
              <a:t>: </a:t>
            </a:r>
            <a:r>
              <a:rPr lang="en-AU" i="1" dirty="0">
                <a:solidFill>
                  <a:srgbClr val="595959"/>
                </a:solidFill>
              </a:rPr>
              <a:t>Terrazzo </a:t>
            </a:r>
            <a:r>
              <a:rPr lang="en-AU" i="1" dirty="0" smtClean="0">
                <a:solidFill>
                  <a:srgbClr val="595959"/>
                </a:solidFill>
              </a:rPr>
              <a:t>Operatives</a:t>
            </a:r>
            <a:endParaRPr lang="en-AU" i="1" dirty="0">
              <a:solidFill>
                <a:srgbClr val="595959"/>
              </a:solidFill>
            </a:endParaRPr>
          </a:p>
          <a:p>
            <a:r>
              <a:rPr lang="en-AU" dirty="0">
                <a:solidFill>
                  <a:srgbClr val="595959"/>
                </a:solidFill>
              </a:rPr>
              <a:t>This qualification has core unit of competency requirements that cover common skills for the construction industry as well as a specialist field of work.</a:t>
            </a:r>
          </a:p>
          <a:p>
            <a:r>
              <a:rPr lang="en-AU" dirty="0">
                <a:solidFill>
                  <a:srgbClr val="595959"/>
                </a:solidFill>
              </a:rPr>
              <a:t>The construction industry strongly a firm that training and assessment leading recognition of skills must be undertaken in a real live or very closely simulated workplace environment and this qualification requires all units of </a:t>
            </a:r>
            <a:r>
              <a:rPr lang="en-AU" dirty="0" smtClean="0">
                <a:solidFill>
                  <a:srgbClr val="595959"/>
                </a:solidFill>
              </a:rPr>
              <a:t>       competency </a:t>
            </a:r>
            <a:r>
              <a:rPr lang="en-AU" dirty="0">
                <a:solidFill>
                  <a:srgbClr val="595959"/>
                </a:solidFill>
              </a:rPr>
              <a:t>to be delivered to in this context. </a:t>
            </a:r>
          </a:p>
          <a:p>
            <a:endParaRPr lang="en-AU" b="1" u="sng" dirty="0" smtClean="0">
              <a:solidFill>
                <a:srgbClr val="595959"/>
              </a:solidFill>
            </a:endParaRPr>
          </a:p>
          <a:p>
            <a:endParaRPr lang="en-AU" dirty="0">
              <a:solidFill>
                <a:srgbClr val="595959"/>
              </a:solidFill>
            </a:endParaRPr>
          </a:p>
        </p:txBody>
      </p:sp>
    </p:spTree>
    <p:extLst>
      <p:ext uri="{BB962C8B-B14F-4D97-AF65-F5344CB8AC3E}">
        <p14:creationId xmlns:p14="http://schemas.microsoft.com/office/powerpoint/2010/main" val="24575796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3" name="Picture 2" descr="Training_1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3267" y="423333"/>
            <a:ext cx="4191000" cy="2944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98294" y="4168801"/>
            <a:ext cx="1617225" cy="369332"/>
          </a:xfrm>
          <a:prstGeom prst="rect">
            <a:avLst/>
          </a:prstGeom>
          <a:noFill/>
        </p:spPr>
        <p:txBody>
          <a:bodyPr wrap="none" rtlCol="0">
            <a:spAutoFit/>
          </a:bodyPr>
          <a:lstStyle/>
          <a:p>
            <a:r>
              <a:rPr lang="en-US" dirty="0" smtClean="0"/>
              <a:t>Terrazzo In-Situ</a:t>
            </a:r>
            <a:endParaRPr lang="en-US" dirty="0"/>
          </a:p>
        </p:txBody>
      </p:sp>
      <p:pic>
        <p:nvPicPr>
          <p:cNvPr id="11" name="Picture 10" descr="1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65133" y="423333"/>
            <a:ext cx="4153068" cy="2944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052061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3222421"/>
          </a:xfrm>
          <a:prstGeom prst="rect">
            <a:avLst/>
          </a:prstGeom>
          <a:noFill/>
        </p:spPr>
        <p:txBody>
          <a:bodyPr wrap="square" rtlCol="0">
            <a:spAutoFit/>
          </a:bodyPr>
          <a:lstStyle/>
          <a:p>
            <a:r>
              <a:rPr lang="en-AU" b="1" dirty="0" smtClean="0">
                <a:solidFill>
                  <a:srgbClr val="595959"/>
                </a:solidFill>
              </a:rPr>
              <a:t>Core Units</a:t>
            </a:r>
            <a:endParaRPr lang="en-AU" b="1" dirty="0">
              <a:solidFill>
                <a:srgbClr val="595959"/>
              </a:solidFill>
            </a:endParaRPr>
          </a:p>
          <a:p>
            <a:pPr>
              <a:lnSpc>
                <a:spcPct val="130000"/>
              </a:lnSpc>
            </a:pPr>
            <a:r>
              <a:rPr lang="en-AU" dirty="0" smtClean="0">
                <a:solidFill>
                  <a:srgbClr val="595959"/>
                </a:solidFill>
              </a:rPr>
              <a:t>• Work </a:t>
            </a:r>
            <a:r>
              <a:rPr lang="en-AU" dirty="0">
                <a:solidFill>
                  <a:srgbClr val="595959"/>
                </a:solidFill>
              </a:rPr>
              <a:t>effectively and sustainability in the construction industry</a:t>
            </a:r>
          </a:p>
          <a:p>
            <a:r>
              <a:rPr lang="en-AU" dirty="0" smtClean="0">
                <a:solidFill>
                  <a:srgbClr val="595959"/>
                </a:solidFill>
              </a:rPr>
              <a:t>• Outline </a:t>
            </a:r>
            <a:r>
              <a:rPr lang="en-AU" dirty="0">
                <a:solidFill>
                  <a:srgbClr val="595959"/>
                </a:solidFill>
              </a:rPr>
              <a:t>history of terrazzo and materials</a:t>
            </a:r>
          </a:p>
          <a:p>
            <a:r>
              <a:rPr lang="en-AU" dirty="0" smtClean="0">
                <a:solidFill>
                  <a:srgbClr val="595959"/>
                </a:solidFill>
              </a:rPr>
              <a:t>• Plan </a:t>
            </a:r>
            <a:r>
              <a:rPr lang="en-AU" dirty="0">
                <a:solidFill>
                  <a:srgbClr val="595959"/>
                </a:solidFill>
              </a:rPr>
              <a:t>and organise work</a:t>
            </a:r>
          </a:p>
          <a:p>
            <a:r>
              <a:rPr lang="en-AU" dirty="0" smtClean="0">
                <a:solidFill>
                  <a:srgbClr val="595959"/>
                </a:solidFill>
              </a:rPr>
              <a:t>• Conduct </a:t>
            </a:r>
            <a:r>
              <a:rPr lang="en-AU" dirty="0">
                <a:solidFill>
                  <a:srgbClr val="595959"/>
                </a:solidFill>
              </a:rPr>
              <a:t>workplace communication </a:t>
            </a:r>
          </a:p>
          <a:p>
            <a:r>
              <a:rPr lang="en-AU" dirty="0" smtClean="0">
                <a:solidFill>
                  <a:srgbClr val="595959"/>
                </a:solidFill>
              </a:rPr>
              <a:t>• Carry </a:t>
            </a:r>
            <a:r>
              <a:rPr lang="en-AU" dirty="0">
                <a:solidFill>
                  <a:srgbClr val="595959"/>
                </a:solidFill>
              </a:rPr>
              <a:t>out measurements and calculations</a:t>
            </a:r>
          </a:p>
          <a:p>
            <a:r>
              <a:rPr lang="en-AU" dirty="0" smtClean="0">
                <a:solidFill>
                  <a:srgbClr val="595959"/>
                </a:solidFill>
              </a:rPr>
              <a:t>• Read </a:t>
            </a:r>
            <a:r>
              <a:rPr lang="en-AU" dirty="0">
                <a:solidFill>
                  <a:srgbClr val="595959"/>
                </a:solidFill>
              </a:rPr>
              <a:t>and intent plans and specifications</a:t>
            </a:r>
          </a:p>
          <a:p>
            <a:r>
              <a:rPr lang="en-AU" dirty="0" smtClean="0">
                <a:solidFill>
                  <a:srgbClr val="595959"/>
                </a:solidFill>
              </a:rPr>
              <a:t>• Apply </a:t>
            </a:r>
            <a:r>
              <a:rPr lang="en-AU" dirty="0">
                <a:solidFill>
                  <a:srgbClr val="595959"/>
                </a:solidFill>
              </a:rPr>
              <a:t>basic levelling procedures</a:t>
            </a:r>
          </a:p>
          <a:p>
            <a:r>
              <a:rPr lang="en-AU" dirty="0" smtClean="0">
                <a:solidFill>
                  <a:srgbClr val="595959"/>
                </a:solidFill>
              </a:rPr>
              <a:t>• Apply </a:t>
            </a:r>
            <a:r>
              <a:rPr lang="en-AU" dirty="0">
                <a:solidFill>
                  <a:srgbClr val="595959"/>
                </a:solidFill>
              </a:rPr>
              <a:t>occupational health and safety requirements policies and </a:t>
            </a:r>
            <a:r>
              <a:rPr lang="en-AU" dirty="0" smtClean="0">
                <a:solidFill>
                  <a:srgbClr val="595959"/>
                </a:solidFill>
              </a:rPr>
              <a:t>           </a:t>
            </a:r>
          </a:p>
          <a:p>
            <a:r>
              <a:rPr lang="en-AU" dirty="0">
                <a:solidFill>
                  <a:srgbClr val="595959"/>
                </a:solidFill>
              </a:rPr>
              <a:t> </a:t>
            </a:r>
            <a:r>
              <a:rPr lang="en-AU" dirty="0" smtClean="0">
                <a:solidFill>
                  <a:srgbClr val="595959"/>
                </a:solidFill>
              </a:rPr>
              <a:t>  procedures in the </a:t>
            </a:r>
            <a:r>
              <a:rPr lang="en-AU" dirty="0">
                <a:solidFill>
                  <a:srgbClr val="595959"/>
                </a:solidFill>
              </a:rPr>
              <a:t>construction </a:t>
            </a:r>
            <a:r>
              <a:rPr lang="en-AU" dirty="0" smtClean="0">
                <a:solidFill>
                  <a:srgbClr val="595959"/>
                </a:solidFill>
              </a:rPr>
              <a:t>industry</a:t>
            </a:r>
            <a:endParaRPr lang="en-AU" b="1" dirty="0" smtClean="0">
              <a:solidFill>
                <a:srgbClr val="595959"/>
              </a:solidFill>
            </a:endParaRPr>
          </a:p>
          <a:p>
            <a:endParaRPr lang="en-AU" dirty="0">
              <a:solidFill>
                <a:srgbClr val="595959"/>
              </a:solidFill>
            </a:endParaRPr>
          </a:p>
        </p:txBody>
      </p:sp>
    </p:spTree>
    <p:extLst>
      <p:ext uri="{BB962C8B-B14F-4D97-AF65-F5344CB8AC3E}">
        <p14:creationId xmlns:p14="http://schemas.microsoft.com/office/powerpoint/2010/main" val="423826199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598294" y="4168801"/>
            <a:ext cx="1701983" cy="369332"/>
          </a:xfrm>
          <a:prstGeom prst="rect">
            <a:avLst/>
          </a:prstGeom>
          <a:noFill/>
        </p:spPr>
        <p:txBody>
          <a:bodyPr wrap="none" rtlCol="0">
            <a:spAutoFit/>
          </a:bodyPr>
          <a:lstStyle/>
          <a:p>
            <a:r>
              <a:rPr lang="en-US" dirty="0" smtClean="0"/>
              <a:t>Design &amp; Layout</a:t>
            </a:r>
            <a:endParaRPr lang="en-US" dirty="0"/>
          </a:p>
        </p:txBody>
      </p:sp>
      <p:pic>
        <p:nvPicPr>
          <p:cNvPr id="2" name="Picture 1" descr="Training_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2466" y="317500"/>
            <a:ext cx="3869267" cy="330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raining_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79900" y="317499"/>
            <a:ext cx="4576233" cy="330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061474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598294" y="4168801"/>
            <a:ext cx="1701983" cy="369332"/>
          </a:xfrm>
          <a:prstGeom prst="rect">
            <a:avLst/>
          </a:prstGeom>
          <a:noFill/>
        </p:spPr>
        <p:txBody>
          <a:bodyPr wrap="none" rtlCol="0">
            <a:spAutoFit/>
          </a:bodyPr>
          <a:lstStyle/>
          <a:p>
            <a:r>
              <a:rPr lang="en-US" dirty="0" smtClean="0"/>
              <a:t>Design &amp; Layout</a:t>
            </a:r>
            <a:endParaRPr lang="en-US" dirty="0"/>
          </a:p>
        </p:txBody>
      </p:sp>
      <p:pic>
        <p:nvPicPr>
          <p:cNvPr id="3" name="Picture 2" descr="Training_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0302" y="245533"/>
            <a:ext cx="3928534" cy="3310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raining_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201" y="245533"/>
            <a:ext cx="4457533" cy="330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355751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598294" y="4168801"/>
            <a:ext cx="1701983" cy="369332"/>
          </a:xfrm>
          <a:prstGeom prst="rect">
            <a:avLst/>
          </a:prstGeom>
          <a:noFill/>
        </p:spPr>
        <p:txBody>
          <a:bodyPr wrap="none" rtlCol="0">
            <a:spAutoFit/>
          </a:bodyPr>
          <a:lstStyle/>
          <a:p>
            <a:r>
              <a:rPr lang="en-US" dirty="0" smtClean="0"/>
              <a:t>Design &amp; Layout</a:t>
            </a:r>
            <a:endParaRPr lang="en-US" dirty="0"/>
          </a:p>
        </p:txBody>
      </p:sp>
      <p:pic>
        <p:nvPicPr>
          <p:cNvPr id="2" name="Picture 1" descr="Training_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0200" y="245533"/>
            <a:ext cx="4036683" cy="3310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raining_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38133" y="245532"/>
            <a:ext cx="4273489" cy="3324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065100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598294" y="4168801"/>
            <a:ext cx="1701983" cy="369332"/>
          </a:xfrm>
          <a:prstGeom prst="rect">
            <a:avLst/>
          </a:prstGeom>
          <a:noFill/>
        </p:spPr>
        <p:txBody>
          <a:bodyPr wrap="none" rtlCol="0">
            <a:spAutoFit/>
          </a:bodyPr>
          <a:lstStyle/>
          <a:p>
            <a:r>
              <a:rPr lang="en-US" dirty="0" smtClean="0"/>
              <a:t>Design &amp; Layout</a:t>
            </a:r>
            <a:endParaRPr lang="en-US" dirty="0"/>
          </a:p>
        </p:txBody>
      </p:sp>
      <p:pic>
        <p:nvPicPr>
          <p:cNvPr id="3" name="Picture 2" descr="Training_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0200" y="245531"/>
            <a:ext cx="4876800" cy="3324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7499" y="245530"/>
            <a:ext cx="3358434" cy="3324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438273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Terrazzo</a:t>
            </a:r>
            <a:endParaRPr lang="en-US" sz="3500" dirty="0">
              <a:solidFill>
                <a:schemeClr val="tx1">
                  <a:lumMod val="65000"/>
                  <a:lumOff val="35000"/>
                </a:schemeClr>
              </a:solidFill>
            </a:endParaRPr>
          </a:p>
        </p:txBody>
      </p:sp>
      <p:sp>
        <p:nvSpPr>
          <p:cNvPr id="3" name="TextBox 2"/>
          <p:cNvSpPr txBox="1"/>
          <p:nvPr/>
        </p:nvSpPr>
        <p:spPr>
          <a:xfrm>
            <a:off x="882888" y="1765300"/>
            <a:ext cx="7372111" cy="1477328"/>
          </a:xfrm>
          <a:prstGeom prst="rect">
            <a:avLst/>
          </a:prstGeom>
          <a:noFill/>
        </p:spPr>
        <p:txBody>
          <a:bodyPr wrap="square" rtlCol="0">
            <a:spAutoFit/>
          </a:bodyPr>
          <a:lstStyle/>
          <a:p>
            <a:r>
              <a:rPr lang="en-AU" dirty="0">
                <a:solidFill>
                  <a:schemeClr val="tx1">
                    <a:lumMod val="65000"/>
                    <a:lumOff val="35000"/>
                  </a:schemeClr>
                </a:solidFill>
              </a:rPr>
              <a:t>Terrazzo is a manufactured composite of natural marble chips with durable aggregates set in a cement matrix with added colour. The marble chips can be selected from a wide range of colours in practically any colour of cement matrix to create any type of effect. The terrazzo aggregate and marble chips surface is polished after the matrix has set.</a:t>
            </a:r>
          </a:p>
        </p:txBody>
      </p:sp>
      <p:pic>
        <p:nvPicPr>
          <p:cNvPr id="7" name="Picture 6"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Tree>
    <p:extLst>
      <p:ext uri="{BB962C8B-B14F-4D97-AF65-F5344CB8AC3E}">
        <p14:creationId xmlns:p14="http://schemas.microsoft.com/office/powerpoint/2010/main" val="330977977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3222421"/>
          </a:xfrm>
          <a:prstGeom prst="rect">
            <a:avLst/>
          </a:prstGeom>
          <a:noFill/>
        </p:spPr>
        <p:txBody>
          <a:bodyPr wrap="square" rtlCol="0">
            <a:spAutoFit/>
          </a:bodyPr>
          <a:lstStyle/>
          <a:p>
            <a:r>
              <a:rPr lang="en-AU" b="1" dirty="0">
                <a:solidFill>
                  <a:srgbClr val="595959"/>
                </a:solidFill>
              </a:rPr>
              <a:t>Terrazzo Field of Work Skills</a:t>
            </a:r>
            <a:endParaRPr lang="en-AU" dirty="0">
              <a:solidFill>
                <a:srgbClr val="595959"/>
              </a:solidFill>
            </a:endParaRPr>
          </a:p>
          <a:p>
            <a:pPr>
              <a:lnSpc>
                <a:spcPct val="130000"/>
              </a:lnSpc>
            </a:pPr>
            <a:r>
              <a:rPr lang="en-AU" dirty="0" smtClean="0">
                <a:solidFill>
                  <a:srgbClr val="595959"/>
                </a:solidFill>
              </a:rPr>
              <a:t>• </a:t>
            </a:r>
            <a:r>
              <a:rPr lang="en-AU" dirty="0">
                <a:solidFill>
                  <a:srgbClr val="595959"/>
                </a:solidFill>
              </a:rPr>
              <a:t>Handle terrazzo materials</a:t>
            </a:r>
          </a:p>
          <a:p>
            <a:r>
              <a:rPr lang="en-AU" dirty="0" smtClean="0">
                <a:solidFill>
                  <a:srgbClr val="595959"/>
                </a:solidFill>
              </a:rPr>
              <a:t>• Basic </a:t>
            </a:r>
            <a:r>
              <a:rPr lang="en-AU" dirty="0">
                <a:solidFill>
                  <a:srgbClr val="595959"/>
                </a:solidFill>
              </a:rPr>
              <a:t>geology </a:t>
            </a:r>
          </a:p>
          <a:p>
            <a:r>
              <a:rPr lang="en-AU" dirty="0" smtClean="0">
                <a:solidFill>
                  <a:srgbClr val="595959"/>
                </a:solidFill>
              </a:rPr>
              <a:t>• Use </a:t>
            </a:r>
            <a:r>
              <a:rPr lang="en-AU" dirty="0">
                <a:solidFill>
                  <a:srgbClr val="595959"/>
                </a:solidFill>
              </a:rPr>
              <a:t>terrazzo tools and equipment</a:t>
            </a:r>
          </a:p>
          <a:p>
            <a:r>
              <a:rPr lang="en-AU" dirty="0" smtClean="0">
                <a:solidFill>
                  <a:srgbClr val="595959"/>
                </a:solidFill>
              </a:rPr>
              <a:t>• Prepare </a:t>
            </a:r>
            <a:r>
              <a:rPr lang="en-AU" dirty="0">
                <a:solidFill>
                  <a:srgbClr val="595959"/>
                </a:solidFill>
              </a:rPr>
              <a:t>surfaces for application of terrazzo</a:t>
            </a:r>
          </a:p>
          <a:p>
            <a:r>
              <a:rPr lang="en-AU" dirty="0" smtClean="0">
                <a:solidFill>
                  <a:srgbClr val="595959"/>
                </a:solidFill>
              </a:rPr>
              <a:t>• Place </a:t>
            </a:r>
            <a:r>
              <a:rPr lang="en-AU" dirty="0">
                <a:solidFill>
                  <a:srgbClr val="595959"/>
                </a:solidFill>
              </a:rPr>
              <a:t>terrazzo</a:t>
            </a:r>
          </a:p>
          <a:p>
            <a:r>
              <a:rPr lang="en-AU" dirty="0" smtClean="0">
                <a:solidFill>
                  <a:srgbClr val="595959"/>
                </a:solidFill>
              </a:rPr>
              <a:t>• Carry </a:t>
            </a:r>
            <a:r>
              <a:rPr lang="en-AU" dirty="0">
                <a:solidFill>
                  <a:srgbClr val="595959"/>
                </a:solidFill>
              </a:rPr>
              <a:t>out repair and rectification of terrazzo pavements in situ</a:t>
            </a:r>
          </a:p>
          <a:p>
            <a:r>
              <a:rPr lang="en-AU" dirty="0" smtClean="0">
                <a:solidFill>
                  <a:srgbClr val="595959"/>
                </a:solidFill>
              </a:rPr>
              <a:t>• Design </a:t>
            </a:r>
            <a:r>
              <a:rPr lang="en-AU" dirty="0">
                <a:solidFill>
                  <a:srgbClr val="595959"/>
                </a:solidFill>
              </a:rPr>
              <a:t>terrazzo in situ</a:t>
            </a:r>
          </a:p>
          <a:p>
            <a:r>
              <a:rPr lang="en-AU" dirty="0" smtClean="0">
                <a:solidFill>
                  <a:srgbClr val="595959"/>
                </a:solidFill>
              </a:rPr>
              <a:t>• Place </a:t>
            </a:r>
            <a:r>
              <a:rPr lang="en-AU" dirty="0">
                <a:solidFill>
                  <a:srgbClr val="595959"/>
                </a:solidFill>
              </a:rPr>
              <a:t>brass/aluminium angles and design</a:t>
            </a:r>
          </a:p>
          <a:p>
            <a:r>
              <a:rPr lang="en-AU" dirty="0" smtClean="0">
                <a:solidFill>
                  <a:srgbClr val="595959"/>
                </a:solidFill>
              </a:rPr>
              <a:t>• Place </a:t>
            </a:r>
            <a:r>
              <a:rPr lang="en-AU" dirty="0">
                <a:solidFill>
                  <a:srgbClr val="595959"/>
                </a:solidFill>
              </a:rPr>
              <a:t>control joints, construction joints</a:t>
            </a:r>
          </a:p>
          <a:p>
            <a:endParaRPr lang="en-AU" dirty="0">
              <a:solidFill>
                <a:srgbClr val="595959"/>
              </a:solidFill>
            </a:endParaRPr>
          </a:p>
        </p:txBody>
      </p:sp>
    </p:spTree>
    <p:extLst>
      <p:ext uri="{BB962C8B-B14F-4D97-AF65-F5344CB8AC3E}">
        <p14:creationId xmlns:p14="http://schemas.microsoft.com/office/powerpoint/2010/main" val="29987631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598294" y="4168801"/>
            <a:ext cx="2065477" cy="369332"/>
          </a:xfrm>
          <a:prstGeom prst="rect">
            <a:avLst/>
          </a:prstGeom>
          <a:noFill/>
        </p:spPr>
        <p:txBody>
          <a:bodyPr wrap="none" rtlCol="0">
            <a:spAutoFit/>
          </a:bodyPr>
          <a:lstStyle/>
          <a:p>
            <a:r>
              <a:rPr lang="en-US" dirty="0" smtClean="0"/>
              <a:t>Preparation of Floor</a:t>
            </a:r>
            <a:endParaRPr lang="en-US" dirty="0"/>
          </a:p>
        </p:txBody>
      </p:sp>
      <p:pic>
        <p:nvPicPr>
          <p:cNvPr id="2" name="Picture 1" descr="Training_9.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0568" y="245530"/>
            <a:ext cx="4076699" cy="3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raining_1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55067" y="245530"/>
            <a:ext cx="4334933" cy="3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18015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331736" y="4168801"/>
            <a:ext cx="4147131" cy="646331"/>
          </a:xfrm>
          <a:prstGeom prst="rect">
            <a:avLst/>
          </a:prstGeom>
          <a:noFill/>
        </p:spPr>
        <p:txBody>
          <a:bodyPr wrap="square" rtlCol="0">
            <a:spAutoFit/>
          </a:bodyPr>
          <a:lstStyle/>
          <a:p>
            <a:pPr algn="ctr"/>
            <a:r>
              <a:rPr lang="en-US" dirty="0"/>
              <a:t>Placing a concrete base flat, straight to 25mm below finished level</a:t>
            </a:r>
          </a:p>
        </p:txBody>
      </p:sp>
      <p:pic>
        <p:nvPicPr>
          <p:cNvPr id="3" name="Picture 2" descr="Training_1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736" y="245530"/>
            <a:ext cx="4147131"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1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6667" y="245530"/>
            <a:ext cx="4157132"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656667" y="4168801"/>
            <a:ext cx="4147131" cy="646331"/>
          </a:xfrm>
          <a:prstGeom prst="rect">
            <a:avLst/>
          </a:prstGeom>
          <a:noFill/>
        </p:spPr>
        <p:txBody>
          <a:bodyPr wrap="square" rtlCol="0">
            <a:spAutoFit/>
          </a:bodyPr>
          <a:lstStyle/>
          <a:p>
            <a:pPr algn="ctr"/>
            <a:r>
              <a:rPr lang="en-US" dirty="0"/>
              <a:t>Floating the concrete base to a </a:t>
            </a:r>
            <a:r>
              <a:rPr lang="en-US" dirty="0" smtClean="0"/>
              <a:t/>
            </a:r>
            <a:br>
              <a:rPr lang="en-US" dirty="0" smtClean="0"/>
            </a:br>
            <a:r>
              <a:rPr lang="en-US" dirty="0" smtClean="0"/>
              <a:t>coarse </a:t>
            </a:r>
            <a:r>
              <a:rPr lang="en-US" dirty="0"/>
              <a:t>finish</a:t>
            </a:r>
          </a:p>
        </p:txBody>
      </p:sp>
    </p:spTree>
    <p:extLst>
      <p:ext uri="{BB962C8B-B14F-4D97-AF65-F5344CB8AC3E}">
        <p14:creationId xmlns:p14="http://schemas.microsoft.com/office/powerpoint/2010/main" val="270013617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3222421"/>
          </a:xfrm>
          <a:prstGeom prst="rect">
            <a:avLst/>
          </a:prstGeom>
          <a:noFill/>
        </p:spPr>
        <p:txBody>
          <a:bodyPr wrap="square" rtlCol="0">
            <a:spAutoFit/>
          </a:bodyPr>
          <a:lstStyle/>
          <a:p>
            <a:r>
              <a:rPr lang="en-AU" b="1" dirty="0">
                <a:solidFill>
                  <a:srgbClr val="595959"/>
                </a:solidFill>
              </a:rPr>
              <a:t>Specialist </a:t>
            </a:r>
            <a:r>
              <a:rPr lang="en-AU" b="1" dirty="0" smtClean="0">
                <a:solidFill>
                  <a:srgbClr val="595959"/>
                </a:solidFill>
              </a:rPr>
              <a:t>Terrazzo </a:t>
            </a:r>
            <a:r>
              <a:rPr lang="en-AU" b="1" dirty="0">
                <a:solidFill>
                  <a:srgbClr val="595959"/>
                </a:solidFill>
              </a:rPr>
              <a:t>F</a:t>
            </a:r>
            <a:r>
              <a:rPr lang="en-AU" b="1" dirty="0" smtClean="0">
                <a:solidFill>
                  <a:srgbClr val="595959"/>
                </a:solidFill>
              </a:rPr>
              <a:t>ield </a:t>
            </a:r>
            <a:r>
              <a:rPr lang="en-AU" b="1" dirty="0">
                <a:solidFill>
                  <a:srgbClr val="595959"/>
                </a:solidFill>
              </a:rPr>
              <a:t>of </a:t>
            </a:r>
            <a:r>
              <a:rPr lang="en-AU" b="1" dirty="0" smtClean="0">
                <a:solidFill>
                  <a:srgbClr val="595959"/>
                </a:solidFill>
              </a:rPr>
              <a:t>Work Skill</a:t>
            </a:r>
            <a:endParaRPr lang="en-AU" dirty="0">
              <a:solidFill>
                <a:srgbClr val="595959"/>
              </a:solidFill>
            </a:endParaRPr>
          </a:p>
          <a:p>
            <a:pPr>
              <a:lnSpc>
                <a:spcPct val="130000"/>
              </a:lnSpc>
            </a:pPr>
            <a:r>
              <a:rPr lang="en-AU" dirty="0" smtClean="0">
                <a:solidFill>
                  <a:srgbClr val="595959"/>
                </a:solidFill>
              </a:rPr>
              <a:t>• </a:t>
            </a:r>
            <a:r>
              <a:rPr lang="en-AU" dirty="0">
                <a:solidFill>
                  <a:srgbClr val="595959"/>
                </a:solidFill>
              </a:rPr>
              <a:t>Production of terrazzo tiles</a:t>
            </a:r>
          </a:p>
          <a:p>
            <a:r>
              <a:rPr lang="en-AU" dirty="0" smtClean="0">
                <a:solidFill>
                  <a:srgbClr val="595959"/>
                </a:solidFill>
              </a:rPr>
              <a:t>• Handle </a:t>
            </a:r>
            <a:r>
              <a:rPr lang="en-AU" dirty="0">
                <a:solidFill>
                  <a:srgbClr val="595959"/>
                </a:solidFill>
              </a:rPr>
              <a:t>terrazzo tiles</a:t>
            </a:r>
          </a:p>
          <a:p>
            <a:r>
              <a:rPr lang="en-AU" dirty="0" smtClean="0">
                <a:solidFill>
                  <a:srgbClr val="595959"/>
                </a:solidFill>
              </a:rPr>
              <a:t>• Use </a:t>
            </a:r>
            <a:r>
              <a:rPr lang="en-AU" dirty="0">
                <a:solidFill>
                  <a:srgbClr val="595959"/>
                </a:solidFill>
              </a:rPr>
              <a:t>terrazzo tools and equipment for cutting tiles</a:t>
            </a:r>
          </a:p>
          <a:p>
            <a:r>
              <a:rPr lang="en-AU" dirty="0" smtClean="0">
                <a:solidFill>
                  <a:srgbClr val="595959"/>
                </a:solidFill>
              </a:rPr>
              <a:t>• Prepare </a:t>
            </a:r>
            <a:r>
              <a:rPr lang="en-AU" dirty="0">
                <a:solidFill>
                  <a:srgbClr val="595959"/>
                </a:solidFill>
              </a:rPr>
              <a:t>surfaces for terrazzo tile installation</a:t>
            </a:r>
          </a:p>
          <a:p>
            <a:r>
              <a:rPr lang="en-AU" dirty="0" smtClean="0">
                <a:solidFill>
                  <a:srgbClr val="595959"/>
                </a:solidFill>
              </a:rPr>
              <a:t>• Apply </a:t>
            </a:r>
            <a:r>
              <a:rPr lang="en-AU" dirty="0">
                <a:solidFill>
                  <a:srgbClr val="595959"/>
                </a:solidFill>
              </a:rPr>
              <a:t>waterproofing process to internal wet areas</a:t>
            </a:r>
          </a:p>
          <a:p>
            <a:r>
              <a:rPr lang="en-AU" dirty="0" smtClean="0">
                <a:solidFill>
                  <a:srgbClr val="595959"/>
                </a:solidFill>
              </a:rPr>
              <a:t>• Place </a:t>
            </a:r>
            <a:r>
              <a:rPr lang="en-AU" dirty="0">
                <a:solidFill>
                  <a:srgbClr val="595959"/>
                </a:solidFill>
              </a:rPr>
              <a:t>terrazzo tiles in mortar/ adhesive direct </a:t>
            </a:r>
          </a:p>
          <a:p>
            <a:r>
              <a:rPr lang="en-AU" dirty="0" smtClean="0">
                <a:solidFill>
                  <a:srgbClr val="595959"/>
                </a:solidFill>
              </a:rPr>
              <a:t>• Grouting </a:t>
            </a:r>
            <a:r>
              <a:rPr lang="en-AU" dirty="0">
                <a:solidFill>
                  <a:srgbClr val="595959"/>
                </a:solidFill>
              </a:rPr>
              <a:t>terrazzo </a:t>
            </a:r>
            <a:r>
              <a:rPr lang="en-AU" dirty="0" smtClean="0">
                <a:solidFill>
                  <a:srgbClr val="595959"/>
                </a:solidFill>
              </a:rPr>
              <a:t>tiles</a:t>
            </a:r>
            <a:endParaRPr lang="en-AU" dirty="0">
              <a:solidFill>
                <a:srgbClr val="595959"/>
              </a:solidFill>
            </a:endParaRPr>
          </a:p>
          <a:p>
            <a:r>
              <a:rPr lang="en-AU" dirty="0" smtClean="0">
                <a:solidFill>
                  <a:srgbClr val="595959"/>
                </a:solidFill>
              </a:rPr>
              <a:t>• Polish </a:t>
            </a:r>
            <a:r>
              <a:rPr lang="en-AU" dirty="0">
                <a:solidFill>
                  <a:srgbClr val="595959"/>
                </a:solidFill>
              </a:rPr>
              <a:t>terrazzo </a:t>
            </a:r>
            <a:r>
              <a:rPr lang="en-AU" dirty="0" smtClean="0">
                <a:solidFill>
                  <a:srgbClr val="595959"/>
                </a:solidFill>
              </a:rPr>
              <a:t>tiles </a:t>
            </a:r>
            <a:endParaRPr lang="en-AU" dirty="0">
              <a:solidFill>
                <a:srgbClr val="595959"/>
              </a:solidFill>
            </a:endParaRPr>
          </a:p>
          <a:p>
            <a:r>
              <a:rPr lang="en-AU" dirty="0" smtClean="0">
                <a:solidFill>
                  <a:srgbClr val="595959"/>
                </a:solidFill>
              </a:rPr>
              <a:t>• Apply </a:t>
            </a:r>
            <a:r>
              <a:rPr lang="en-AU" dirty="0">
                <a:solidFill>
                  <a:srgbClr val="595959"/>
                </a:solidFill>
              </a:rPr>
              <a:t>sealer to terrazzo </a:t>
            </a:r>
            <a:r>
              <a:rPr lang="en-AU" dirty="0" smtClean="0">
                <a:solidFill>
                  <a:srgbClr val="595959"/>
                </a:solidFill>
              </a:rPr>
              <a:t>pavements</a:t>
            </a:r>
            <a:endParaRPr lang="en-AU" dirty="0">
              <a:solidFill>
                <a:srgbClr val="595959"/>
              </a:solidFill>
            </a:endParaRPr>
          </a:p>
          <a:p>
            <a:endParaRPr lang="en-AU" dirty="0">
              <a:solidFill>
                <a:srgbClr val="595959"/>
              </a:solidFill>
            </a:endParaRPr>
          </a:p>
        </p:txBody>
      </p:sp>
    </p:spTree>
    <p:extLst>
      <p:ext uri="{BB962C8B-B14F-4D97-AF65-F5344CB8AC3E}">
        <p14:creationId xmlns:p14="http://schemas.microsoft.com/office/powerpoint/2010/main" val="21484190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272467" y="4168801"/>
            <a:ext cx="4324931" cy="646331"/>
          </a:xfrm>
          <a:prstGeom prst="rect">
            <a:avLst/>
          </a:prstGeom>
          <a:noFill/>
        </p:spPr>
        <p:txBody>
          <a:bodyPr wrap="square" rtlCol="0">
            <a:spAutoFit/>
          </a:bodyPr>
          <a:lstStyle/>
          <a:p>
            <a:pPr algn="ctr"/>
            <a:r>
              <a:rPr lang="en-US" dirty="0"/>
              <a:t>There are a variety of sizes and </a:t>
            </a:r>
            <a:r>
              <a:rPr lang="en-US" dirty="0" err="1"/>
              <a:t>colours</a:t>
            </a:r>
            <a:r>
              <a:rPr lang="en-US" dirty="0"/>
              <a:t> of marble chips and other durable aggregates</a:t>
            </a:r>
          </a:p>
        </p:txBody>
      </p:sp>
      <p:sp>
        <p:nvSpPr>
          <p:cNvPr id="8" name="TextBox 7"/>
          <p:cNvSpPr txBox="1"/>
          <p:nvPr/>
        </p:nvSpPr>
        <p:spPr>
          <a:xfrm>
            <a:off x="4656667" y="4168801"/>
            <a:ext cx="4147131" cy="646331"/>
          </a:xfrm>
          <a:prstGeom prst="rect">
            <a:avLst/>
          </a:prstGeom>
          <a:noFill/>
        </p:spPr>
        <p:txBody>
          <a:bodyPr wrap="square" rtlCol="0">
            <a:spAutoFit/>
          </a:bodyPr>
          <a:lstStyle/>
          <a:p>
            <a:pPr algn="ctr"/>
            <a:r>
              <a:rPr lang="en-US" dirty="0"/>
              <a:t>Mixing of marble chips </a:t>
            </a:r>
            <a:r>
              <a:rPr lang="en-US" dirty="0" smtClean="0"/>
              <a:t/>
            </a:r>
            <a:br>
              <a:rPr lang="en-US" dirty="0" smtClean="0"/>
            </a:br>
            <a:r>
              <a:rPr lang="en-US" dirty="0" smtClean="0"/>
              <a:t>and </a:t>
            </a:r>
            <a:r>
              <a:rPr lang="en-US" dirty="0"/>
              <a:t>material</a:t>
            </a:r>
          </a:p>
        </p:txBody>
      </p:sp>
      <p:pic>
        <p:nvPicPr>
          <p:cNvPr id="2" name="Picture 1" descr="Training_1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736" y="245530"/>
            <a:ext cx="4214864"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raining_14.jpg"/>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4732867" y="237404"/>
            <a:ext cx="4070931" cy="335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442398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1560427"/>
          </a:xfrm>
          <a:prstGeom prst="rect">
            <a:avLst/>
          </a:prstGeom>
          <a:noFill/>
        </p:spPr>
        <p:txBody>
          <a:bodyPr wrap="square" rtlCol="0">
            <a:spAutoFit/>
          </a:bodyPr>
          <a:lstStyle/>
          <a:p>
            <a:r>
              <a:rPr lang="en-AU" b="1" dirty="0">
                <a:solidFill>
                  <a:srgbClr val="595959"/>
                </a:solidFill>
              </a:rPr>
              <a:t>Specialist </a:t>
            </a:r>
            <a:r>
              <a:rPr lang="en-AU" b="1" dirty="0" smtClean="0">
                <a:solidFill>
                  <a:srgbClr val="595959"/>
                </a:solidFill>
              </a:rPr>
              <a:t>Field </a:t>
            </a:r>
            <a:r>
              <a:rPr lang="en-AU" b="1" dirty="0">
                <a:solidFill>
                  <a:srgbClr val="595959"/>
                </a:solidFill>
              </a:rPr>
              <a:t>of </a:t>
            </a:r>
            <a:r>
              <a:rPr lang="en-AU" b="1" dirty="0" smtClean="0">
                <a:solidFill>
                  <a:srgbClr val="595959"/>
                </a:solidFill>
              </a:rPr>
              <a:t>Work </a:t>
            </a:r>
            <a:r>
              <a:rPr lang="en-AU" b="1" dirty="0">
                <a:solidFill>
                  <a:srgbClr val="595959"/>
                </a:solidFill>
              </a:rPr>
              <a:t>S</a:t>
            </a:r>
            <a:r>
              <a:rPr lang="en-AU" b="1" dirty="0" smtClean="0">
                <a:solidFill>
                  <a:srgbClr val="595959"/>
                </a:solidFill>
              </a:rPr>
              <a:t>kills </a:t>
            </a:r>
            <a:r>
              <a:rPr lang="en-AU" b="1" dirty="0">
                <a:solidFill>
                  <a:srgbClr val="595959"/>
                </a:solidFill>
              </a:rPr>
              <a:t>(2)</a:t>
            </a:r>
            <a:endParaRPr lang="en-AU" dirty="0">
              <a:solidFill>
                <a:srgbClr val="595959"/>
              </a:solidFill>
            </a:endParaRPr>
          </a:p>
          <a:p>
            <a:pPr>
              <a:lnSpc>
                <a:spcPct val="130000"/>
              </a:lnSpc>
            </a:pPr>
            <a:r>
              <a:rPr lang="en-AU" dirty="0" smtClean="0">
                <a:solidFill>
                  <a:srgbClr val="595959"/>
                </a:solidFill>
              </a:rPr>
              <a:t>• </a:t>
            </a:r>
            <a:r>
              <a:rPr lang="en-AU" dirty="0">
                <a:solidFill>
                  <a:srgbClr val="595959"/>
                </a:solidFill>
              </a:rPr>
              <a:t>Terrazzo Tiles</a:t>
            </a:r>
          </a:p>
          <a:p>
            <a:r>
              <a:rPr lang="en-AU" dirty="0" smtClean="0">
                <a:solidFill>
                  <a:srgbClr val="595959"/>
                </a:solidFill>
              </a:rPr>
              <a:t>• Grouting </a:t>
            </a:r>
            <a:r>
              <a:rPr lang="en-AU" dirty="0">
                <a:solidFill>
                  <a:srgbClr val="595959"/>
                </a:solidFill>
              </a:rPr>
              <a:t>terrazzo tiles/ terrazzo in situ</a:t>
            </a:r>
          </a:p>
          <a:p>
            <a:r>
              <a:rPr lang="en-AU" dirty="0" smtClean="0">
                <a:solidFill>
                  <a:srgbClr val="595959"/>
                </a:solidFill>
              </a:rPr>
              <a:t>• Use </a:t>
            </a:r>
            <a:r>
              <a:rPr lang="en-AU" dirty="0">
                <a:solidFill>
                  <a:srgbClr val="595959"/>
                </a:solidFill>
              </a:rPr>
              <a:t>grinding and polishing tools and equipment</a:t>
            </a:r>
          </a:p>
          <a:p>
            <a:r>
              <a:rPr lang="en-AU" dirty="0" smtClean="0">
                <a:solidFill>
                  <a:srgbClr val="595959"/>
                </a:solidFill>
              </a:rPr>
              <a:t>• Applying </a:t>
            </a:r>
            <a:r>
              <a:rPr lang="en-AU" dirty="0">
                <a:solidFill>
                  <a:srgbClr val="595959"/>
                </a:solidFill>
              </a:rPr>
              <a:t>sealer to tiles/ in situ or in tiles</a:t>
            </a:r>
            <a:r>
              <a:rPr lang="en-AU" dirty="0" smtClean="0">
                <a:solidFill>
                  <a:srgbClr val="595959"/>
                </a:solidFill>
              </a:rPr>
              <a:t>.</a:t>
            </a:r>
            <a:endParaRPr lang="en-AU" dirty="0">
              <a:solidFill>
                <a:srgbClr val="595959"/>
              </a:solidFill>
            </a:endParaRPr>
          </a:p>
        </p:txBody>
      </p:sp>
    </p:spTree>
    <p:extLst>
      <p:ext uri="{BB962C8B-B14F-4D97-AF65-F5344CB8AC3E}">
        <p14:creationId xmlns:p14="http://schemas.microsoft.com/office/powerpoint/2010/main" val="310387291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2570404" y="4168801"/>
            <a:ext cx="4324931" cy="369332"/>
          </a:xfrm>
          <a:prstGeom prst="rect">
            <a:avLst/>
          </a:prstGeom>
          <a:noFill/>
        </p:spPr>
        <p:txBody>
          <a:bodyPr wrap="square" rtlCol="0">
            <a:spAutoFit/>
          </a:bodyPr>
          <a:lstStyle/>
          <a:p>
            <a:pPr algn="ctr"/>
            <a:r>
              <a:rPr lang="en-US" dirty="0"/>
              <a:t>Placing of terrazzo in situ</a:t>
            </a:r>
          </a:p>
        </p:txBody>
      </p:sp>
      <p:pic>
        <p:nvPicPr>
          <p:cNvPr id="3" name="Picture 2" descr="Training_1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2900" y="245530"/>
            <a:ext cx="4246033"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1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75200" y="245530"/>
            <a:ext cx="4096859" cy="3343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96306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254001" y="4168801"/>
            <a:ext cx="4324931" cy="369332"/>
          </a:xfrm>
          <a:prstGeom prst="rect">
            <a:avLst/>
          </a:prstGeom>
          <a:noFill/>
        </p:spPr>
        <p:txBody>
          <a:bodyPr wrap="square" rtlCol="0">
            <a:spAutoFit/>
          </a:bodyPr>
          <a:lstStyle/>
          <a:p>
            <a:pPr algn="ctr"/>
            <a:r>
              <a:rPr lang="en-US" dirty="0"/>
              <a:t>Placing of terrazzo in situ</a:t>
            </a:r>
          </a:p>
        </p:txBody>
      </p:sp>
      <p:pic>
        <p:nvPicPr>
          <p:cNvPr id="2" name="Picture 1" descr="Training_1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01" y="245530"/>
            <a:ext cx="4326466"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raining_1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41333" y="245530"/>
            <a:ext cx="4124511"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741334" y="4168801"/>
            <a:ext cx="4216400" cy="369332"/>
          </a:xfrm>
          <a:prstGeom prst="rect">
            <a:avLst/>
          </a:prstGeom>
          <a:noFill/>
        </p:spPr>
        <p:txBody>
          <a:bodyPr wrap="square" rtlCol="0">
            <a:spAutoFit/>
          </a:bodyPr>
          <a:lstStyle/>
          <a:p>
            <a:pPr algn="ctr"/>
            <a:r>
              <a:rPr lang="en-US" dirty="0"/>
              <a:t>Placement of decorative patterns</a:t>
            </a:r>
          </a:p>
        </p:txBody>
      </p:sp>
    </p:spTree>
    <p:extLst>
      <p:ext uri="{BB962C8B-B14F-4D97-AF65-F5344CB8AC3E}">
        <p14:creationId xmlns:p14="http://schemas.microsoft.com/office/powerpoint/2010/main" val="82235334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2463801" y="4168801"/>
            <a:ext cx="4324931" cy="369332"/>
          </a:xfrm>
          <a:prstGeom prst="rect">
            <a:avLst/>
          </a:prstGeom>
          <a:noFill/>
        </p:spPr>
        <p:txBody>
          <a:bodyPr wrap="square" rtlCol="0">
            <a:spAutoFit/>
          </a:bodyPr>
          <a:lstStyle/>
          <a:p>
            <a:pPr algn="ctr"/>
            <a:r>
              <a:rPr lang="en-US" dirty="0"/>
              <a:t>Placement of decorative patterns</a:t>
            </a:r>
          </a:p>
        </p:txBody>
      </p:sp>
      <p:pic>
        <p:nvPicPr>
          <p:cNvPr id="3" name="Picture 2" descr="Training_1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68" y="330197"/>
            <a:ext cx="2380324"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2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1665" y="330198"/>
            <a:ext cx="2971143" cy="3343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123612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81001" y="4168801"/>
            <a:ext cx="4216399" cy="369332"/>
          </a:xfrm>
          <a:prstGeom prst="rect">
            <a:avLst/>
          </a:prstGeom>
          <a:noFill/>
        </p:spPr>
        <p:txBody>
          <a:bodyPr wrap="square" rtlCol="0">
            <a:spAutoFit/>
          </a:bodyPr>
          <a:lstStyle/>
          <a:p>
            <a:pPr algn="ctr"/>
            <a:r>
              <a:rPr lang="en-US" dirty="0" smtClean="0"/>
              <a:t>Seeding</a:t>
            </a:r>
            <a:endParaRPr lang="en-US" dirty="0"/>
          </a:p>
        </p:txBody>
      </p:sp>
      <p:pic>
        <p:nvPicPr>
          <p:cNvPr id="4" name="Picture 3" descr="Training_2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33449" y="330196"/>
            <a:ext cx="4110565"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Training_21.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1" y="330196"/>
            <a:ext cx="4216399"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33449" y="4168801"/>
            <a:ext cx="4216399" cy="646331"/>
          </a:xfrm>
          <a:prstGeom prst="rect">
            <a:avLst/>
          </a:prstGeom>
          <a:noFill/>
        </p:spPr>
        <p:txBody>
          <a:bodyPr wrap="square" rtlCol="0">
            <a:spAutoFit/>
          </a:bodyPr>
          <a:lstStyle/>
          <a:p>
            <a:pPr algn="ctr"/>
            <a:r>
              <a:rPr lang="en-US" dirty="0"/>
              <a:t>Seeding – aggregates of different </a:t>
            </a:r>
            <a:r>
              <a:rPr lang="en-US" dirty="0" smtClean="0"/>
              <a:t/>
            </a:r>
            <a:br>
              <a:rPr lang="en-US" dirty="0" smtClean="0"/>
            </a:br>
            <a:r>
              <a:rPr lang="en-US" dirty="0" err="1" smtClean="0"/>
              <a:t>colours</a:t>
            </a:r>
            <a:r>
              <a:rPr lang="en-US" dirty="0" smtClean="0"/>
              <a:t> </a:t>
            </a:r>
            <a:r>
              <a:rPr lang="en-US" dirty="0"/>
              <a:t>and sizes</a:t>
            </a:r>
          </a:p>
        </p:txBody>
      </p:sp>
    </p:spTree>
    <p:extLst>
      <p:ext uri="{BB962C8B-B14F-4D97-AF65-F5344CB8AC3E}">
        <p14:creationId xmlns:p14="http://schemas.microsoft.com/office/powerpoint/2010/main" val="225576185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TAM9.jpg" descr="/Volumes/Rush/CLIENT PROJECTS/PSI PAVEMENTS/PSI Powerpoint/Images/TAM Terrazzo/Pavers/TAM9.jpg"/>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266700" y="228600"/>
            <a:ext cx="3175000" cy="3175000"/>
          </a:xfrm>
          <a:prstGeom prst="rect">
            <a:avLst/>
          </a:prstGeom>
        </p:spPr>
      </p:pic>
      <p:pic>
        <p:nvPicPr>
          <p:cNvPr id="3" name="mt129.jpg" descr="/Volumes/Rush/CLIENT PROJECTS/PSI PAVEMENTS/PSI Powerpoint/Images/Terrazzo Backgrounds/mt129.jpg"/>
          <p:cNvPicPr>
            <a:picLocks noChangeAspect="1"/>
          </p:cNvPicPr>
          <p:nvPr/>
        </p:nvPicPr>
        <p:blipFill rotWithShape="1">
          <a:blip r:embed="rId6" r:link="rId7" cstate="email">
            <a:extLst>
              <a:ext uri="{28A0092B-C50C-407E-A947-70E740481C1C}">
                <a14:useLocalDpi xmlns:a14="http://schemas.microsoft.com/office/drawing/2010/main"/>
              </a:ext>
            </a:extLst>
          </a:blip>
          <a:srcRect/>
          <a:stretch/>
        </p:blipFill>
        <p:spPr>
          <a:xfrm>
            <a:off x="3549650" y="1739900"/>
            <a:ext cx="2927350" cy="3136900"/>
          </a:xfrm>
          <a:prstGeom prst="rect">
            <a:avLst/>
          </a:prstGeom>
        </p:spPr>
      </p:pic>
      <p:pic>
        <p:nvPicPr>
          <p:cNvPr id="4" name="mt106.jpg" descr="/Volumes/Rush/CLIENT PROJECTS/PSI PAVEMENTS/PSI Powerpoint/Images/Terrazzo Backgrounds/mt106.jpg"/>
          <p:cNvPicPr>
            <a:picLocks noChangeAspect="1"/>
          </p:cNvPicPr>
          <p:nvPr/>
        </p:nvPicPr>
        <p:blipFill>
          <a:blip r:embed="rId8" r:link="rId9" cstate="email">
            <a:extLst>
              <a:ext uri="{28A0092B-C50C-407E-A947-70E740481C1C}">
                <a14:useLocalDpi xmlns:a14="http://schemas.microsoft.com/office/drawing/2010/main"/>
              </a:ext>
            </a:extLst>
          </a:blip>
          <a:stretch>
            <a:fillRect/>
          </a:stretch>
        </p:blipFill>
        <p:spPr>
          <a:xfrm>
            <a:off x="3562350" y="228600"/>
            <a:ext cx="1409700" cy="1409700"/>
          </a:xfrm>
          <a:prstGeom prst="rect">
            <a:avLst/>
          </a:prstGeom>
        </p:spPr>
      </p:pic>
      <p:pic>
        <p:nvPicPr>
          <p:cNvPr id="7" name="Terrazzo Flooring.jpg" descr="/Volumes/Rush/CLIENT PROJECTS/PSI PAVEMENTS/PSI Powerpoint/Images/History/Terrazzo Flooring.jpg"/>
          <p:cNvPicPr>
            <a:picLocks noChangeAspect="1"/>
          </p:cNvPicPr>
          <p:nvPr/>
        </p:nvPicPr>
        <p:blipFill>
          <a:blip r:embed="rId10" r:link="rId11" cstate="email">
            <a:extLst>
              <a:ext uri="{28A0092B-C50C-407E-A947-70E740481C1C}">
                <a14:useLocalDpi xmlns:a14="http://schemas.microsoft.com/office/drawing/2010/main"/>
              </a:ext>
            </a:extLst>
          </a:blip>
          <a:stretch>
            <a:fillRect/>
          </a:stretch>
        </p:blipFill>
        <p:spPr>
          <a:xfrm>
            <a:off x="5073650" y="228600"/>
            <a:ext cx="2311908" cy="1409700"/>
          </a:xfrm>
          <a:prstGeom prst="rect">
            <a:avLst/>
          </a:prstGeom>
        </p:spPr>
      </p:pic>
      <p:pic>
        <p:nvPicPr>
          <p:cNvPr id="13" name="terrazzo-in-establishments.jpg" descr="/Volumes/Rush/CLIENT PROJECTS/PSI PAVEMENTS/PSI Powerpoint/Images/History/terrazzo-in-establishments.jpg"/>
          <p:cNvPicPr>
            <a:picLocks noChangeAspect="1"/>
          </p:cNvPicPr>
          <p:nvPr/>
        </p:nvPicPr>
        <p:blipFill rotWithShape="1">
          <a:blip r:embed="rId12" r:link="rId13" cstate="email">
            <a:extLst>
              <a:ext uri="{28A0092B-C50C-407E-A947-70E740481C1C}">
                <a14:useLocalDpi xmlns:a14="http://schemas.microsoft.com/office/drawing/2010/main"/>
              </a:ext>
            </a:extLst>
          </a:blip>
          <a:srcRect/>
          <a:stretch/>
        </p:blipFill>
        <p:spPr>
          <a:xfrm>
            <a:off x="266701" y="3505200"/>
            <a:ext cx="3175000" cy="1371600"/>
          </a:xfrm>
          <a:prstGeom prst="rect">
            <a:avLst/>
          </a:prstGeom>
        </p:spPr>
      </p:pic>
      <p:pic>
        <p:nvPicPr>
          <p:cNvPr id="14" name="NCTA_FranklinSidebarStaircase.jpg" descr="/Volumes/Rush/CLIENT PROJECTS/PSI PAVEMENTS/PSI Powerpoint/Images/History/NCTA_FranklinSidebarStaircase.jpg"/>
          <p:cNvPicPr>
            <a:picLocks noChangeAspect="1"/>
          </p:cNvPicPr>
          <p:nvPr/>
        </p:nvPicPr>
        <p:blipFill rotWithShape="1">
          <a:blip r:embed="rId14" r:link="rId15" cstate="email">
            <a:extLst>
              <a:ext uri="{28A0092B-C50C-407E-A947-70E740481C1C}">
                <a14:useLocalDpi xmlns:a14="http://schemas.microsoft.com/office/drawing/2010/main"/>
              </a:ext>
            </a:extLst>
          </a:blip>
          <a:srcRect/>
          <a:stretch/>
        </p:blipFill>
        <p:spPr>
          <a:xfrm>
            <a:off x="6579358" y="1739900"/>
            <a:ext cx="2340970" cy="3136900"/>
          </a:xfrm>
          <a:prstGeom prst="rect">
            <a:avLst/>
          </a:prstGeom>
        </p:spPr>
      </p:pic>
      <p:pic>
        <p:nvPicPr>
          <p:cNvPr id="16" name="Picture 15" descr="CMC_32715_151-1442x1408.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69818" y="228600"/>
            <a:ext cx="1443741" cy="1409700"/>
          </a:xfrm>
          <a:prstGeom prst="rect">
            <a:avLst/>
          </a:prstGeom>
        </p:spPr>
      </p:pic>
    </p:spTree>
    <p:extLst>
      <p:ext uri="{BB962C8B-B14F-4D97-AF65-F5344CB8AC3E}">
        <p14:creationId xmlns:p14="http://schemas.microsoft.com/office/powerpoint/2010/main" val="56432262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81001" y="4067201"/>
            <a:ext cx="8398932" cy="923330"/>
          </a:xfrm>
          <a:prstGeom prst="rect">
            <a:avLst/>
          </a:prstGeom>
          <a:noFill/>
        </p:spPr>
        <p:txBody>
          <a:bodyPr wrap="square" rtlCol="0">
            <a:spAutoFit/>
          </a:bodyPr>
          <a:lstStyle/>
          <a:p>
            <a:pPr algn="ctr"/>
            <a:r>
              <a:rPr lang="en-US" dirty="0"/>
              <a:t>Rolling and </a:t>
            </a:r>
            <a:r>
              <a:rPr lang="en-US" dirty="0" smtClean="0"/>
              <a:t>beating, </a:t>
            </a:r>
            <a:r>
              <a:rPr lang="en-US" dirty="0"/>
              <a:t>Rolling ensures the aggregates are fully embedded in the </a:t>
            </a:r>
            <a:r>
              <a:rPr lang="en-US" dirty="0" smtClean="0"/>
              <a:t>mix</a:t>
            </a:r>
            <a:br>
              <a:rPr lang="en-US" dirty="0" smtClean="0"/>
            </a:br>
            <a:r>
              <a:rPr lang="en-US" dirty="0" smtClean="0"/>
              <a:t>and </a:t>
            </a:r>
            <a:r>
              <a:rPr lang="en-US" dirty="0"/>
              <a:t>are fully coated in the </a:t>
            </a:r>
            <a:r>
              <a:rPr lang="en-US" dirty="0" smtClean="0"/>
              <a:t>cement matrix</a:t>
            </a:r>
            <a:r>
              <a:rPr lang="en-US" dirty="0"/>
              <a:t>, so as not to dislodge the aggregates </a:t>
            </a:r>
            <a:r>
              <a:rPr lang="en-US" dirty="0" smtClean="0"/>
              <a:t/>
            </a:r>
            <a:br>
              <a:rPr lang="en-US" dirty="0" smtClean="0"/>
            </a:br>
            <a:r>
              <a:rPr lang="en-US" dirty="0" smtClean="0"/>
              <a:t>when </a:t>
            </a:r>
            <a:r>
              <a:rPr lang="en-US" dirty="0"/>
              <a:t>the terrazzo is cut and polished with machines.</a:t>
            </a:r>
          </a:p>
        </p:txBody>
      </p:sp>
      <p:pic>
        <p:nvPicPr>
          <p:cNvPr id="2" name="Picture 1" descr="Training_2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1" y="211666"/>
            <a:ext cx="5901266" cy="348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raining_2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7368" y="211666"/>
            <a:ext cx="2273266" cy="348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853725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1" y="4168801"/>
            <a:ext cx="9144000" cy="369332"/>
          </a:xfrm>
          <a:prstGeom prst="rect">
            <a:avLst/>
          </a:prstGeom>
          <a:noFill/>
        </p:spPr>
        <p:txBody>
          <a:bodyPr wrap="square" rtlCol="0">
            <a:spAutoFit/>
          </a:bodyPr>
          <a:lstStyle/>
          <a:p>
            <a:pPr algn="ctr"/>
            <a:r>
              <a:rPr lang="en-US" dirty="0" smtClean="0"/>
              <a:t>Rolling &amp; Beating</a:t>
            </a:r>
            <a:endParaRPr lang="en-US" dirty="0"/>
          </a:p>
        </p:txBody>
      </p:sp>
      <p:pic>
        <p:nvPicPr>
          <p:cNvPr id="2" name="Picture 1" descr="Training_2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2" y="330196"/>
            <a:ext cx="4106332"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raining_2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9733" y="330196"/>
            <a:ext cx="4198795"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302793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300" y="3999468"/>
            <a:ext cx="4144434" cy="923330"/>
          </a:xfrm>
          <a:prstGeom prst="rect">
            <a:avLst/>
          </a:prstGeom>
          <a:noFill/>
        </p:spPr>
        <p:txBody>
          <a:bodyPr wrap="square" rtlCol="0">
            <a:spAutoFit/>
          </a:bodyPr>
          <a:lstStyle/>
          <a:p>
            <a:pPr algn="ctr"/>
            <a:r>
              <a:rPr lang="en-US" dirty="0"/>
              <a:t>Another form of rolling using a vibratory roller to bring up and immerse the cement matrix </a:t>
            </a:r>
            <a:r>
              <a:rPr lang="en-US" dirty="0" smtClean="0"/>
              <a:t>surrounding the </a:t>
            </a:r>
            <a:r>
              <a:rPr lang="en-US" dirty="0"/>
              <a:t>aggregates.</a:t>
            </a:r>
          </a:p>
        </p:txBody>
      </p:sp>
      <p:pic>
        <p:nvPicPr>
          <p:cNvPr id="4" name="Picture 3" descr="Training_2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300" y="330196"/>
            <a:ext cx="4144433"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2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90533" y="330196"/>
            <a:ext cx="4088728"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690533" y="3999468"/>
            <a:ext cx="4144434" cy="646331"/>
          </a:xfrm>
          <a:prstGeom prst="rect">
            <a:avLst/>
          </a:prstGeom>
          <a:noFill/>
        </p:spPr>
        <p:txBody>
          <a:bodyPr wrap="square" rtlCol="0">
            <a:spAutoFit/>
          </a:bodyPr>
          <a:lstStyle/>
          <a:p>
            <a:pPr algn="ctr"/>
            <a:r>
              <a:rPr lang="en-US" dirty="0"/>
              <a:t>Once rolled and beaten the webbing </a:t>
            </a:r>
            <a:r>
              <a:rPr lang="en-US" dirty="0" smtClean="0"/>
              <a:t/>
            </a:r>
            <a:br>
              <a:rPr lang="en-US" dirty="0" smtClean="0"/>
            </a:br>
            <a:r>
              <a:rPr lang="en-US" dirty="0" smtClean="0"/>
              <a:t>from </a:t>
            </a:r>
            <a:r>
              <a:rPr lang="en-US" dirty="0"/>
              <a:t>the pattern is removed</a:t>
            </a:r>
            <a:r>
              <a:rPr lang="en-US" dirty="0" smtClean="0"/>
              <a:t>.</a:t>
            </a:r>
            <a:endParaRPr lang="en-US" dirty="0"/>
          </a:p>
        </p:txBody>
      </p:sp>
    </p:spTree>
    <p:extLst>
      <p:ext uri="{BB962C8B-B14F-4D97-AF65-F5344CB8AC3E}">
        <p14:creationId xmlns:p14="http://schemas.microsoft.com/office/powerpoint/2010/main" val="397143615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2862323"/>
          </a:xfrm>
          <a:prstGeom prst="rect">
            <a:avLst/>
          </a:prstGeom>
          <a:noFill/>
        </p:spPr>
        <p:txBody>
          <a:bodyPr wrap="square" rtlCol="0">
            <a:spAutoFit/>
          </a:bodyPr>
          <a:lstStyle/>
          <a:p>
            <a:r>
              <a:rPr lang="en-AU" b="1" dirty="0">
                <a:solidFill>
                  <a:srgbClr val="595959"/>
                </a:solidFill>
              </a:rPr>
              <a:t>Specialist </a:t>
            </a:r>
            <a:r>
              <a:rPr lang="en-AU" b="1" dirty="0" smtClean="0">
                <a:solidFill>
                  <a:srgbClr val="595959"/>
                </a:solidFill>
              </a:rPr>
              <a:t>Field </a:t>
            </a:r>
            <a:r>
              <a:rPr lang="en-AU" b="1" dirty="0">
                <a:solidFill>
                  <a:srgbClr val="595959"/>
                </a:solidFill>
              </a:rPr>
              <a:t>of </a:t>
            </a:r>
            <a:r>
              <a:rPr lang="en-AU" b="1" dirty="0" smtClean="0">
                <a:solidFill>
                  <a:srgbClr val="595959"/>
                </a:solidFill>
              </a:rPr>
              <a:t>Work </a:t>
            </a:r>
            <a:r>
              <a:rPr lang="en-AU" b="1" dirty="0">
                <a:solidFill>
                  <a:srgbClr val="595959"/>
                </a:solidFill>
              </a:rPr>
              <a:t>S</a:t>
            </a:r>
            <a:r>
              <a:rPr lang="en-AU" b="1" dirty="0" smtClean="0">
                <a:solidFill>
                  <a:srgbClr val="595959"/>
                </a:solidFill>
              </a:rPr>
              <a:t>kills (3)</a:t>
            </a:r>
            <a:endParaRPr lang="en-AU" dirty="0">
              <a:solidFill>
                <a:srgbClr val="595959"/>
              </a:solidFill>
            </a:endParaRPr>
          </a:p>
          <a:p>
            <a:r>
              <a:rPr lang="en-AU" dirty="0" smtClean="0">
                <a:solidFill>
                  <a:srgbClr val="595959"/>
                </a:solidFill>
              </a:rPr>
              <a:t>• Restoration </a:t>
            </a:r>
            <a:r>
              <a:rPr lang="en-AU" dirty="0">
                <a:solidFill>
                  <a:srgbClr val="595959"/>
                </a:solidFill>
              </a:rPr>
              <a:t>of terrazzo pavements</a:t>
            </a:r>
          </a:p>
          <a:p>
            <a:r>
              <a:rPr lang="en-AU" dirty="0" smtClean="0">
                <a:solidFill>
                  <a:srgbClr val="595959"/>
                </a:solidFill>
              </a:rPr>
              <a:t>• Research </a:t>
            </a:r>
            <a:r>
              <a:rPr lang="en-AU" dirty="0">
                <a:solidFill>
                  <a:srgbClr val="595959"/>
                </a:solidFill>
              </a:rPr>
              <a:t>product</a:t>
            </a:r>
          </a:p>
          <a:p>
            <a:r>
              <a:rPr lang="en-AU" dirty="0" smtClean="0">
                <a:solidFill>
                  <a:srgbClr val="595959"/>
                </a:solidFill>
              </a:rPr>
              <a:t>• Undertake </a:t>
            </a:r>
            <a:r>
              <a:rPr lang="en-AU" dirty="0">
                <a:solidFill>
                  <a:srgbClr val="595959"/>
                </a:solidFill>
              </a:rPr>
              <a:t>analysis of materials</a:t>
            </a:r>
          </a:p>
          <a:p>
            <a:r>
              <a:rPr lang="en-AU" dirty="0" smtClean="0">
                <a:solidFill>
                  <a:srgbClr val="595959"/>
                </a:solidFill>
              </a:rPr>
              <a:t>• Carry </a:t>
            </a:r>
            <a:r>
              <a:rPr lang="en-AU" dirty="0">
                <a:solidFill>
                  <a:srgbClr val="595959"/>
                </a:solidFill>
              </a:rPr>
              <a:t>out testing and analysis of existing material and colour in order to </a:t>
            </a:r>
            <a:endParaRPr lang="en-AU" dirty="0" smtClean="0">
              <a:solidFill>
                <a:srgbClr val="595959"/>
              </a:solidFill>
            </a:endParaRPr>
          </a:p>
          <a:p>
            <a:r>
              <a:rPr lang="en-AU" dirty="0">
                <a:solidFill>
                  <a:srgbClr val="595959"/>
                </a:solidFill>
              </a:rPr>
              <a:t> </a:t>
            </a:r>
            <a:r>
              <a:rPr lang="en-AU" dirty="0" smtClean="0">
                <a:solidFill>
                  <a:srgbClr val="595959"/>
                </a:solidFill>
              </a:rPr>
              <a:t>  produce </a:t>
            </a:r>
            <a:r>
              <a:rPr lang="en-AU" dirty="0">
                <a:solidFill>
                  <a:srgbClr val="595959"/>
                </a:solidFill>
              </a:rPr>
              <a:t>samples </a:t>
            </a:r>
          </a:p>
          <a:p>
            <a:r>
              <a:rPr lang="en-AU" dirty="0" smtClean="0">
                <a:solidFill>
                  <a:srgbClr val="595959"/>
                </a:solidFill>
              </a:rPr>
              <a:t>• Prepare </a:t>
            </a:r>
            <a:r>
              <a:rPr lang="en-AU" dirty="0">
                <a:solidFill>
                  <a:srgbClr val="595959"/>
                </a:solidFill>
              </a:rPr>
              <a:t>surfaces for terrazzo in situ</a:t>
            </a:r>
          </a:p>
          <a:p>
            <a:r>
              <a:rPr lang="en-AU" dirty="0" smtClean="0">
                <a:solidFill>
                  <a:srgbClr val="595959"/>
                </a:solidFill>
              </a:rPr>
              <a:t>• Place </a:t>
            </a:r>
            <a:r>
              <a:rPr lang="en-AU" dirty="0">
                <a:solidFill>
                  <a:srgbClr val="595959"/>
                </a:solidFill>
              </a:rPr>
              <a:t>terrazzo in in situ</a:t>
            </a:r>
          </a:p>
          <a:p>
            <a:r>
              <a:rPr lang="en-AU" dirty="0" smtClean="0">
                <a:solidFill>
                  <a:srgbClr val="595959"/>
                </a:solidFill>
              </a:rPr>
              <a:t>• Polish </a:t>
            </a:r>
            <a:r>
              <a:rPr lang="en-AU" dirty="0">
                <a:solidFill>
                  <a:srgbClr val="595959"/>
                </a:solidFill>
              </a:rPr>
              <a:t>and grind pavement to required finish</a:t>
            </a:r>
          </a:p>
          <a:p>
            <a:endParaRPr lang="en-AU" dirty="0">
              <a:solidFill>
                <a:srgbClr val="595959"/>
              </a:solidFill>
            </a:endParaRPr>
          </a:p>
        </p:txBody>
      </p:sp>
    </p:spTree>
    <p:extLst>
      <p:ext uri="{BB962C8B-B14F-4D97-AF65-F5344CB8AC3E}">
        <p14:creationId xmlns:p14="http://schemas.microsoft.com/office/powerpoint/2010/main" val="427956521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299" y="3999468"/>
            <a:ext cx="8453967" cy="646331"/>
          </a:xfrm>
          <a:prstGeom prst="rect">
            <a:avLst/>
          </a:prstGeom>
          <a:noFill/>
        </p:spPr>
        <p:txBody>
          <a:bodyPr wrap="square" rtlCol="0">
            <a:spAutoFit/>
          </a:bodyPr>
          <a:lstStyle/>
          <a:p>
            <a:pPr algn="ctr"/>
            <a:r>
              <a:rPr lang="en-US" dirty="0"/>
              <a:t>Final finish and curing </a:t>
            </a:r>
            <a:r>
              <a:rPr lang="en-US" dirty="0" smtClean="0"/>
              <a:t/>
            </a:r>
            <a:br>
              <a:rPr lang="en-US" dirty="0" smtClean="0"/>
            </a:br>
            <a:r>
              <a:rPr lang="en-US" dirty="0" smtClean="0"/>
              <a:t>of </a:t>
            </a:r>
            <a:r>
              <a:rPr lang="en-US" dirty="0"/>
              <a:t>the terrazzo floor</a:t>
            </a:r>
          </a:p>
        </p:txBody>
      </p:sp>
      <p:pic>
        <p:nvPicPr>
          <p:cNvPr id="2" name="Picture 1" descr="Training_29.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300" y="330196"/>
            <a:ext cx="4144434"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raining_3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77832" y="330196"/>
            <a:ext cx="4144434" cy="33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273266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Training Program Proposal</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895590" y="1689100"/>
            <a:ext cx="7727710" cy="1560427"/>
          </a:xfrm>
          <a:prstGeom prst="rect">
            <a:avLst/>
          </a:prstGeom>
          <a:noFill/>
        </p:spPr>
        <p:txBody>
          <a:bodyPr wrap="square" rtlCol="0">
            <a:spAutoFit/>
          </a:bodyPr>
          <a:lstStyle/>
          <a:p>
            <a:r>
              <a:rPr lang="en-AU" b="1" dirty="0">
                <a:solidFill>
                  <a:srgbClr val="595959"/>
                </a:solidFill>
              </a:rPr>
              <a:t>Elective units</a:t>
            </a:r>
            <a:endParaRPr lang="en-AU" dirty="0">
              <a:solidFill>
                <a:srgbClr val="595959"/>
              </a:solidFill>
            </a:endParaRPr>
          </a:p>
          <a:p>
            <a:pPr>
              <a:lnSpc>
                <a:spcPct val="130000"/>
              </a:lnSpc>
            </a:pPr>
            <a:r>
              <a:rPr lang="en-AU" dirty="0" smtClean="0">
                <a:solidFill>
                  <a:srgbClr val="595959"/>
                </a:solidFill>
              </a:rPr>
              <a:t>• </a:t>
            </a:r>
            <a:r>
              <a:rPr lang="en-AU" dirty="0">
                <a:solidFill>
                  <a:srgbClr val="595959"/>
                </a:solidFill>
              </a:rPr>
              <a:t>Handle concreting materials</a:t>
            </a:r>
          </a:p>
          <a:p>
            <a:r>
              <a:rPr lang="en-AU" dirty="0" smtClean="0">
                <a:solidFill>
                  <a:srgbClr val="595959"/>
                </a:solidFill>
              </a:rPr>
              <a:t>• Use </a:t>
            </a:r>
            <a:r>
              <a:rPr lang="en-AU" dirty="0">
                <a:solidFill>
                  <a:srgbClr val="595959"/>
                </a:solidFill>
              </a:rPr>
              <a:t>concreting pools and equipment</a:t>
            </a:r>
          </a:p>
          <a:p>
            <a:r>
              <a:rPr lang="en-AU" dirty="0" smtClean="0">
                <a:solidFill>
                  <a:srgbClr val="595959"/>
                </a:solidFill>
              </a:rPr>
              <a:t>• Place </a:t>
            </a:r>
            <a:r>
              <a:rPr lang="en-AU" dirty="0">
                <a:solidFill>
                  <a:srgbClr val="595959"/>
                </a:solidFill>
              </a:rPr>
              <a:t>concrete</a:t>
            </a:r>
          </a:p>
          <a:p>
            <a:r>
              <a:rPr lang="en-AU" dirty="0" smtClean="0">
                <a:solidFill>
                  <a:srgbClr val="595959"/>
                </a:solidFill>
              </a:rPr>
              <a:t>• Finish concrete</a:t>
            </a:r>
            <a:endParaRPr lang="en-AU" dirty="0">
              <a:solidFill>
                <a:srgbClr val="595959"/>
              </a:solidFill>
            </a:endParaRPr>
          </a:p>
        </p:txBody>
      </p:sp>
    </p:spTree>
    <p:extLst>
      <p:ext uri="{BB962C8B-B14F-4D97-AF65-F5344CB8AC3E}">
        <p14:creationId xmlns:p14="http://schemas.microsoft.com/office/powerpoint/2010/main" val="372585553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299" y="4092602"/>
            <a:ext cx="8513234" cy="369332"/>
          </a:xfrm>
          <a:prstGeom prst="rect">
            <a:avLst/>
          </a:prstGeom>
          <a:noFill/>
        </p:spPr>
        <p:txBody>
          <a:bodyPr wrap="square" rtlCol="0">
            <a:spAutoFit/>
          </a:bodyPr>
          <a:lstStyle/>
          <a:p>
            <a:pPr algn="ctr"/>
            <a:r>
              <a:rPr lang="en-US" dirty="0"/>
              <a:t>Example of a terrazzo </a:t>
            </a:r>
            <a:r>
              <a:rPr lang="en-US" dirty="0" smtClean="0"/>
              <a:t>pavements near </a:t>
            </a:r>
            <a:r>
              <a:rPr lang="en-US" dirty="0"/>
              <a:t>completion</a:t>
            </a:r>
          </a:p>
        </p:txBody>
      </p:sp>
      <p:pic>
        <p:nvPicPr>
          <p:cNvPr id="2" name="Picture 1" descr="Training_3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99" y="296224"/>
            <a:ext cx="4110569" cy="340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raining_37.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08524" y="296224"/>
            <a:ext cx="4110569" cy="340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787643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299" y="3999468"/>
            <a:ext cx="8453967" cy="369332"/>
          </a:xfrm>
          <a:prstGeom prst="rect">
            <a:avLst/>
          </a:prstGeom>
          <a:noFill/>
        </p:spPr>
        <p:txBody>
          <a:bodyPr wrap="square" rtlCol="0">
            <a:spAutoFit/>
          </a:bodyPr>
          <a:lstStyle/>
          <a:p>
            <a:pPr algn="ctr"/>
            <a:r>
              <a:rPr lang="en-US" dirty="0"/>
              <a:t>Example of a final terrazzo pavement</a:t>
            </a:r>
          </a:p>
        </p:txBody>
      </p:sp>
      <p:pic>
        <p:nvPicPr>
          <p:cNvPr id="4" name="Picture 3" descr="Training_3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98" y="311406"/>
            <a:ext cx="8453968" cy="3385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371306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299" y="3999468"/>
            <a:ext cx="8453967" cy="369332"/>
          </a:xfrm>
          <a:prstGeom prst="rect">
            <a:avLst/>
          </a:prstGeom>
          <a:noFill/>
        </p:spPr>
        <p:txBody>
          <a:bodyPr wrap="square" rtlCol="0">
            <a:spAutoFit/>
          </a:bodyPr>
          <a:lstStyle/>
          <a:p>
            <a:pPr algn="ctr"/>
            <a:r>
              <a:rPr lang="en-US" dirty="0"/>
              <a:t>Example of a final terrazzo pavement</a:t>
            </a:r>
          </a:p>
        </p:txBody>
      </p:sp>
      <p:pic>
        <p:nvPicPr>
          <p:cNvPr id="2" name="Picture 1" descr="Training_3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98" y="311406"/>
            <a:ext cx="4110569" cy="3385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raining_3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11698" y="311405"/>
            <a:ext cx="4110568" cy="3385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394430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TextBox 7"/>
          <p:cNvSpPr txBox="1"/>
          <p:nvPr/>
        </p:nvSpPr>
        <p:spPr>
          <a:xfrm>
            <a:off x="368299" y="3999468"/>
            <a:ext cx="8453967" cy="369332"/>
          </a:xfrm>
          <a:prstGeom prst="rect">
            <a:avLst/>
          </a:prstGeom>
          <a:noFill/>
        </p:spPr>
        <p:txBody>
          <a:bodyPr wrap="square" rtlCol="0">
            <a:spAutoFit/>
          </a:bodyPr>
          <a:lstStyle/>
          <a:p>
            <a:pPr algn="ctr"/>
            <a:r>
              <a:rPr lang="en-US" dirty="0"/>
              <a:t>Example of a final terrazzo pavement</a:t>
            </a:r>
          </a:p>
        </p:txBody>
      </p:sp>
      <p:pic>
        <p:nvPicPr>
          <p:cNvPr id="4" name="Picture 3" descr="Training_3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99" y="296224"/>
            <a:ext cx="4110569" cy="340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raining_3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10641" y="296224"/>
            <a:ext cx="4108452" cy="3433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813193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Terrazzo</a:t>
            </a:r>
            <a:endParaRPr lang="en-US" sz="3500" dirty="0">
              <a:solidFill>
                <a:schemeClr val="tx1">
                  <a:lumMod val="65000"/>
                  <a:lumOff val="35000"/>
                </a:schemeClr>
              </a:solidFill>
            </a:endParaRPr>
          </a:p>
        </p:txBody>
      </p:sp>
      <p:sp>
        <p:nvSpPr>
          <p:cNvPr id="3" name="TextBox 2"/>
          <p:cNvSpPr txBox="1"/>
          <p:nvPr/>
        </p:nvSpPr>
        <p:spPr>
          <a:xfrm>
            <a:off x="920990" y="1739900"/>
            <a:ext cx="7600710" cy="2585323"/>
          </a:xfrm>
          <a:prstGeom prst="rect">
            <a:avLst/>
          </a:prstGeom>
          <a:noFill/>
        </p:spPr>
        <p:txBody>
          <a:bodyPr wrap="square" rtlCol="0">
            <a:spAutoFit/>
          </a:bodyPr>
          <a:lstStyle/>
          <a:p>
            <a:r>
              <a:rPr lang="en-AU" dirty="0">
                <a:solidFill>
                  <a:srgbClr val="595959"/>
                </a:solidFill>
              </a:rPr>
              <a:t>The art of terrazzo flooring has its origins in Italy with terrazzo being a municipality in the Province of Verona. The history of terrazzo flooring is long, with Italian craftsmen establishing themselves as leaders and artisans thousands of years ago. This depth of history is evidenced with archaeologists using the term “terrazzo” to describe the floors of early Neolithic buildings between 9000-8000 BC. The Terrazzo was created by Venetian construction workers as a low cost flooring material. Italian terrazzo workers respect the creativity of the product and have a strong dedication to issues of  quality. The Italians </a:t>
            </a:r>
            <a:r>
              <a:rPr lang="en-AU" dirty="0" smtClean="0">
                <a:solidFill>
                  <a:srgbClr val="595959"/>
                </a:solidFill>
              </a:rPr>
              <a:t>had </a:t>
            </a:r>
            <a:r>
              <a:rPr lang="en-AU" dirty="0">
                <a:solidFill>
                  <a:srgbClr val="595959"/>
                </a:solidFill>
              </a:rPr>
              <a:t>also mastered the art manufacturing and placing of terrazzo tiles.</a:t>
            </a:r>
          </a:p>
        </p:txBody>
      </p:sp>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Tree>
    <p:extLst>
      <p:ext uri="{BB962C8B-B14F-4D97-AF65-F5344CB8AC3E}">
        <p14:creationId xmlns:p14="http://schemas.microsoft.com/office/powerpoint/2010/main" val="237659964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882891" y="1028665"/>
            <a:ext cx="7247542" cy="712835"/>
          </a:xfrm>
        </p:spPr>
        <p:txBody>
          <a:bodyPr tIns="0" bIns="0" anchor="t">
            <a:normAutofit/>
          </a:bodyPr>
          <a:lstStyle/>
          <a:p>
            <a:pPr algn="l"/>
            <a:r>
              <a:rPr lang="en-US" sz="3500" dirty="0" smtClean="0">
                <a:solidFill>
                  <a:srgbClr val="595959"/>
                </a:solidFill>
              </a:rPr>
              <a:t>Terrazzo Restoration</a:t>
            </a:r>
            <a:endParaRPr lang="en-US" sz="3500" dirty="0">
              <a:solidFill>
                <a:srgbClr val="595959"/>
              </a:solidFill>
            </a:endParaRPr>
          </a:p>
        </p:txBody>
      </p:sp>
      <p:pic>
        <p:nvPicPr>
          <p:cNvPr id="10" name="Picture 9"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6" name="TextBox 5"/>
          <p:cNvSpPr txBox="1"/>
          <p:nvPr/>
        </p:nvSpPr>
        <p:spPr>
          <a:xfrm>
            <a:off x="895590" y="1689100"/>
            <a:ext cx="7727710" cy="2876172"/>
          </a:xfrm>
          <a:prstGeom prst="rect">
            <a:avLst/>
          </a:prstGeom>
          <a:noFill/>
        </p:spPr>
        <p:txBody>
          <a:bodyPr wrap="square" rtlCol="0">
            <a:spAutoFit/>
          </a:bodyPr>
          <a:lstStyle/>
          <a:p>
            <a:r>
              <a:rPr lang="en-AU" b="1" dirty="0" smtClean="0">
                <a:solidFill>
                  <a:srgbClr val="595959"/>
                </a:solidFill>
              </a:rPr>
              <a:t>Project: Horsham Town Hall Terrazzo Floor</a:t>
            </a:r>
            <a:endParaRPr lang="en-AU" dirty="0">
              <a:solidFill>
                <a:srgbClr val="595959"/>
              </a:solidFill>
            </a:endParaRPr>
          </a:p>
          <a:p>
            <a:pPr>
              <a:lnSpc>
                <a:spcPct val="130000"/>
              </a:lnSpc>
            </a:pPr>
            <a:r>
              <a:rPr lang="en-AU" dirty="0" smtClean="0">
                <a:solidFill>
                  <a:srgbClr val="595959"/>
                </a:solidFill>
              </a:rPr>
              <a:t>• </a:t>
            </a:r>
            <a:r>
              <a:rPr lang="en-US" dirty="0">
                <a:solidFill>
                  <a:srgbClr val="595959"/>
                </a:solidFill>
              </a:rPr>
              <a:t>Constructed in 1938 and listed on the Victorian Heritage Register in </a:t>
            </a:r>
            <a:r>
              <a:rPr lang="en-US" dirty="0" smtClean="0">
                <a:solidFill>
                  <a:srgbClr val="595959"/>
                </a:solidFill>
              </a:rPr>
              <a:t>2011</a:t>
            </a:r>
          </a:p>
          <a:p>
            <a:pPr>
              <a:lnSpc>
                <a:spcPct val="130000"/>
              </a:lnSpc>
            </a:pPr>
            <a:r>
              <a:rPr lang="en-AU" dirty="0" smtClean="0">
                <a:solidFill>
                  <a:srgbClr val="595959"/>
                </a:solidFill>
              </a:rPr>
              <a:t>• </a:t>
            </a:r>
            <a:r>
              <a:rPr lang="en-US" dirty="0">
                <a:solidFill>
                  <a:srgbClr val="595959"/>
                </a:solidFill>
              </a:rPr>
              <a:t>Horsham Town Hall and Horsham Regional </a:t>
            </a:r>
            <a:r>
              <a:rPr lang="en-US" dirty="0" smtClean="0">
                <a:solidFill>
                  <a:srgbClr val="595959"/>
                </a:solidFill>
              </a:rPr>
              <a:t>Art</a:t>
            </a:r>
          </a:p>
          <a:p>
            <a:pPr>
              <a:lnSpc>
                <a:spcPct val="130000"/>
              </a:lnSpc>
            </a:pPr>
            <a:r>
              <a:rPr lang="en-AU" dirty="0" smtClean="0">
                <a:solidFill>
                  <a:srgbClr val="595959"/>
                </a:solidFill>
              </a:rPr>
              <a:t>• </a:t>
            </a:r>
            <a:r>
              <a:rPr lang="en-US" dirty="0" smtClean="0">
                <a:solidFill>
                  <a:srgbClr val="595959"/>
                </a:solidFill>
              </a:rPr>
              <a:t>Extensive </a:t>
            </a:r>
            <a:r>
              <a:rPr lang="en-US" dirty="0">
                <a:solidFill>
                  <a:srgbClr val="595959"/>
                </a:solidFill>
              </a:rPr>
              <a:t>restoration work to the Terrazzo </a:t>
            </a:r>
            <a:r>
              <a:rPr lang="en-US" dirty="0" smtClean="0">
                <a:solidFill>
                  <a:srgbClr val="595959"/>
                </a:solidFill>
              </a:rPr>
              <a:t>floor</a:t>
            </a:r>
          </a:p>
          <a:p>
            <a:pPr>
              <a:lnSpc>
                <a:spcPct val="130000"/>
              </a:lnSpc>
            </a:pPr>
            <a:r>
              <a:rPr lang="en-US" dirty="0" smtClean="0">
                <a:solidFill>
                  <a:srgbClr val="595959"/>
                </a:solidFill>
              </a:rPr>
              <a:t>• Original </a:t>
            </a:r>
            <a:r>
              <a:rPr lang="en-US" dirty="0">
                <a:solidFill>
                  <a:srgbClr val="595959"/>
                </a:solidFill>
              </a:rPr>
              <a:t>materials were largely </a:t>
            </a:r>
            <a:r>
              <a:rPr lang="en-US" dirty="0" smtClean="0">
                <a:solidFill>
                  <a:srgbClr val="595959"/>
                </a:solidFill>
              </a:rPr>
              <a:t>unavailable</a:t>
            </a:r>
          </a:p>
          <a:p>
            <a:pPr>
              <a:lnSpc>
                <a:spcPct val="130000"/>
              </a:lnSpc>
            </a:pPr>
            <a:r>
              <a:rPr lang="en-US" dirty="0" smtClean="0">
                <a:solidFill>
                  <a:srgbClr val="595959"/>
                </a:solidFill>
              </a:rPr>
              <a:t>• Sourced </a:t>
            </a:r>
            <a:r>
              <a:rPr lang="en-US" dirty="0">
                <a:solidFill>
                  <a:srgbClr val="595959"/>
                </a:solidFill>
              </a:rPr>
              <a:t>materials from local and intestate </a:t>
            </a:r>
            <a:r>
              <a:rPr lang="en-US" dirty="0" smtClean="0">
                <a:solidFill>
                  <a:srgbClr val="595959"/>
                </a:solidFill>
              </a:rPr>
              <a:t>suppliers</a:t>
            </a:r>
          </a:p>
          <a:p>
            <a:pPr>
              <a:lnSpc>
                <a:spcPct val="130000"/>
              </a:lnSpc>
            </a:pPr>
            <a:r>
              <a:rPr lang="en-US" dirty="0" smtClean="0">
                <a:solidFill>
                  <a:srgbClr val="595959"/>
                </a:solidFill>
              </a:rPr>
              <a:t>• </a:t>
            </a:r>
            <a:r>
              <a:rPr lang="en-US" dirty="0" err="1" smtClean="0">
                <a:solidFill>
                  <a:srgbClr val="595959"/>
                </a:solidFill>
              </a:rPr>
              <a:t>Utilising</a:t>
            </a:r>
            <a:r>
              <a:rPr lang="en-US" dirty="0" smtClean="0">
                <a:solidFill>
                  <a:srgbClr val="595959"/>
                </a:solidFill>
              </a:rPr>
              <a:t> </a:t>
            </a:r>
            <a:r>
              <a:rPr lang="en-US" dirty="0">
                <a:solidFill>
                  <a:srgbClr val="595959"/>
                </a:solidFill>
              </a:rPr>
              <a:t>techniques used in the original Terrazzo </a:t>
            </a:r>
            <a:r>
              <a:rPr lang="en-US" dirty="0" smtClean="0">
                <a:solidFill>
                  <a:srgbClr val="595959"/>
                </a:solidFill>
              </a:rPr>
              <a:t>installation</a:t>
            </a:r>
          </a:p>
          <a:p>
            <a:pPr>
              <a:lnSpc>
                <a:spcPct val="130000"/>
              </a:lnSpc>
            </a:pPr>
            <a:r>
              <a:rPr lang="en-US" dirty="0" smtClean="0">
                <a:solidFill>
                  <a:srgbClr val="595959"/>
                </a:solidFill>
              </a:rPr>
              <a:t>• Results were exceptional</a:t>
            </a:r>
            <a:endParaRPr lang="en-AU" dirty="0">
              <a:solidFill>
                <a:srgbClr val="595959"/>
              </a:solidFill>
            </a:endParaRPr>
          </a:p>
        </p:txBody>
      </p:sp>
      <p:pic>
        <p:nvPicPr>
          <p:cNvPr id="4" name="Picture 3" descr="stone_concrete-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0900" y="4149245"/>
            <a:ext cx="3213100" cy="994255"/>
          </a:xfrm>
          <a:prstGeom prst="rect">
            <a:avLst/>
          </a:prstGeom>
        </p:spPr>
      </p:pic>
    </p:spTree>
    <p:extLst>
      <p:ext uri="{BB962C8B-B14F-4D97-AF65-F5344CB8AC3E}">
        <p14:creationId xmlns:p14="http://schemas.microsoft.com/office/powerpoint/2010/main" val="34953980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P100008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3200" y="247650"/>
            <a:ext cx="6138333"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P100010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3200" y="247650"/>
            <a:ext cx="6138333"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100011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3200" y="247650"/>
            <a:ext cx="6138334"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100022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3201" y="247650"/>
            <a:ext cx="6138333"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P1000233.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3200" y="247649"/>
            <a:ext cx="6138334" cy="4603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P1000263.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73200" y="247650"/>
            <a:ext cx="6138334"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P1000438.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73200" y="247649"/>
            <a:ext cx="6138333" cy="4603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P1000515.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3201" y="247650"/>
            <a:ext cx="6138332" cy="4603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P1000613.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3199" y="247648"/>
            <a:ext cx="6138334" cy="4603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P1000641.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73200" y="247650"/>
            <a:ext cx="6138333" cy="460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P1000669.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73198" y="247648"/>
            <a:ext cx="6138335" cy="4603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P1000698.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73198" y="247648"/>
            <a:ext cx="6138336" cy="4603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P1000874.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73198" y="247648"/>
            <a:ext cx="6138335" cy="4603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P1010089.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473198" y="247648"/>
            <a:ext cx="6138335" cy="4603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horsham10.jp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473199" y="234444"/>
            <a:ext cx="6138334" cy="4617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5980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3000"/>
                            </p:stCondLst>
                            <p:childTnLst>
                              <p:par>
                                <p:cTn id="12" presetID="10" presetClass="entr" presetSubtype="0" fill="hold"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6000"/>
                            </p:stCondLst>
                            <p:childTnLst>
                              <p:par>
                                <p:cTn id="16" presetID="10" presetClass="entr" presetSubtype="0" fill="hold" nodeType="afterEffect">
                                  <p:stCondLst>
                                    <p:cond delay="2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9000"/>
                            </p:stCondLst>
                            <p:childTnLst>
                              <p:par>
                                <p:cTn id="20" presetID="10" presetClass="entr" presetSubtype="0" fill="hold" nodeType="after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12000"/>
                            </p:stCondLst>
                            <p:childTnLst>
                              <p:par>
                                <p:cTn id="24" presetID="10" presetClass="entr" presetSubtype="0" fill="hold" nodeType="afterEffect">
                                  <p:stCondLst>
                                    <p:cond delay="2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15000"/>
                            </p:stCondLst>
                            <p:childTnLst>
                              <p:par>
                                <p:cTn id="28" presetID="10" presetClass="entr" presetSubtype="0" fill="hold" nodeType="after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18000"/>
                            </p:stCondLst>
                            <p:childTnLst>
                              <p:par>
                                <p:cTn id="32" presetID="10" presetClass="entr" presetSubtype="0" fill="hold" nodeType="afterEffect">
                                  <p:stCondLst>
                                    <p:cond delay="20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par>
                          <p:cTn id="35" fill="hold">
                            <p:stCondLst>
                              <p:cond delay="21000"/>
                            </p:stCondLst>
                            <p:childTnLst>
                              <p:par>
                                <p:cTn id="36" presetID="10" presetClass="entr" presetSubtype="0" fill="hold" nodeType="afterEffect">
                                  <p:stCondLst>
                                    <p:cond delay="2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par>
                          <p:cTn id="39" fill="hold">
                            <p:stCondLst>
                              <p:cond delay="24000"/>
                            </p:stCondLst>
                            <p:childTnLst>
                              <p:par>
                                <p:cTn id="40" presetID="10" presetClass="entr" presetSubtype="0" fill="hold" nodeType="afterEffect">
                                  <p:stCondLst>
                                    <p:cond delay="2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par>
                          <p:cTn id="43" fill="hold">
                            <p:stCondLst>
                              <p:cond delay="27000"/>
                            </p:stCondLst>
                            <p:childTnLst>
                              <p:par>
                                <p:cTn id="44" presetID="10" presetClass="entr" presetSubtype="0" fill="hold" nodeType="afterEffect">
                                  <p:stCondLst>
                                    <p:cond delay="20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par>
                          <p:cTn id="47" fill="hold">
                            <p:stCondLst>
                              <p:cond delay="30000"/>
                            </p:stCondLst>
                            <p:childTnLst>
                              <p:par>
                                <p:cTn id="48" presetID="10" presetClass="entr" presetSubtype="0" fill="hold" nodeType="afterEffect">
                                  <p:stCondLst>
                                    <p:cond delay="20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childTnLst>
                                </p:cTn>
                              </p:par>
                            </p:childTnLst>
                          </p:cTn>
                        </p:par>
                        <p:par>
                          <p:cTn id="51" fill="hold">
                            <p:stCondLst>
                              <p:cond delay="33000"/>
                            </p:stCondLst>
                            <p:childTnLst>
                              <p:par>
                                <p:cTn id="52" presetID="10" presetClass="entr" presetSubtype="0" fill="hold" nodeType="afterEffect">
                                  <p:stCondLst>
                                    <p:cond delay="20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childTnLst>
                                </p:cTn>
                              </p:par>
                            </p:childTnLst>
                          </p:cTn>
                        </p:par>
                        <p:par>
                          <p:cTn id="55" fill="hold">
                            <p:stCondLst>
                              <p:cond delay="36000"/>
                            </p:stCondLst>
                            <p:childTnLst>
                              <p:par>
                                <p:cTn id="56" presetID="10" presetClass="entr" presetSubtype="0" fill="hold" nodeType="afterEffect">
                                  <p:stCondLst>
                                    <p:cond delay="20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childTnLst>
                                </p:cTn>
                              </p:par>
                            </p:childTnLst>
                          </p:cTn>
                        </p:par>
                        <p:par>
                          <p:cTn id="59" fill="hold">
                            <p:stCondLst>
                              <p:cond delay="39000"/>
                            </p:stCondLst>
                            <p:childTnLst>
                              <p:par>
                                <p:cTn id="60" presetID="10" presetClass="entr" presetSubtype="0" fill="hold" nodeType="afterEffect">
                                  <p:stCondLst>
                                    <p:cond delay="200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5" name="Picture 4" descr="PSI Pavements Option 1sml cle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9721" y="4241800"/>
            <a:ext cx="1604279" cy="901700"/>
          </a:xfrm>
          <a:prstGeom prst="rect">
            <a:avLst/>
          </a:prstGeom>
        </p:spPr>
      </p:pic>
      <p:sp>
        <p:nvSpPr>
          <p:cNvPr id="6" name="Title 1"/>
          <p:cNvSpPr>
            <a:spLocks noGrp="1"/>
          </p:cNvSpPr>
          <p:nvPr>
            <p:ph type="ctrTitle"/>
          </p:nvPr>
        </p:nvSpPr>
        <p:spPr>
          <a:xfrm>
            <a:off x="1289290" y="2091197"/>
            <a:ext cx="7422910" cy="1269957"/>
          </a:xfrm>
        </p:spPr>
        <p:txBody>
          <a:bodyPr tIns="0" bIns="0" anchor="t">
            <a:noAutofit/>
          </a:bodyPr>
          <a:lstStyle/>
          <a:p>
            <a:pPr algn="l"/>
            <a:r>
              <a:rPr lang="en-US" sz="8000" dirty="0" smtClean="0">
                <a:solidFill>
                  <a:srgbClr val="595959"/>
                </a:solidFill>
              </a:rPr>
              <a:t>Terrazzo Tiles</a:t>
            </a:r>
            <a:endParaRPr lang="en-US" sz="8000" dirty="0">
              <a:solidFill>
                <a:srgbClr val="595959"/>
              </a:solidFill>
            </a:endParaRPr>
          </a:p>
        </p:txBody>
      </p:sp>
    </p:spTree>
    <p:extLst>
      <p:ext uri="{BB962C8B-B14F-4D97-AF65-F5344CB8AC3E}">
        <p14:creationId xmlns:p14="http://schemas.microsoft.com/office/powerpoint/2010/main" val="241685933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066" y="203200"/>
            <a:ext cx="3420533" cy="2280355"/>
          </a:xfrm>
          <a:prstGeom prst="rect">
            <a:avLst/>
          </a:prstGeom>
        </p:spPr>
      </p:pic>
      <p:pic>
        <p:nvPicPr>
          <p:cNvPr id="6" name="Picture 5" descr="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2266" y="203200"/>
            <a:ext cx="2311400" cy="1540933"/>
          </a:xfrm>
          <a:prstGeom prst="rect">
            <a:avLst/>
          </a:prstGeom>
        </p:spPr>
      </p:pic>
      <p:pic>
        <p:nvPicPr>
          <p:cNvPr id="9" name="Picture 8" descr="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42265" y="1828799"/>
            <a:ext cx="5173135" cy="3115734"/>
          </a:xfrm>
          <a:prstGeom prst="rect">
            <a:avLst/>
          </a:prstGeom>
        </p:spPr>
      </p:pic>
      <p:pic>
        <p:nvPicPr>
          <p:cNvPr id="10" name="Picture 9" descr="5.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066" y="2573866"/>
            <a:ext cx="3420533" cy="2370667"/>
          </a:xfrm>
          <a:prstGeom prst="rect">
            <a:avLst/>
          </a:prstGeom>
        </p:spPr>
      </p:pic>
      <p:pic>
        <p:nvPicPr>
          <p:cNvPr id="11" name="Picture 10" descr="6.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46800" y="201789"/>
            <a:ext cx="2768599" cy="1542344"/>
          </a:xfrm>
          <a:prstGeom prst="rect">
            <a:avLst/>
          </a:prstGeom>
        </p:spPr>
      </p:pic>
    </p:spTree>
    <p:extLst>
      <p:ext uri="{BB962C8B-B14F-4D97-AF65-F5344CB8AC3E}">
        <p14:creationId xmlns:p14="http://schemas.microsoft.com/office/powerpoint/2010/main" val="194140362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Picture 1" descr="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2931" y="220133"/>
            <a:ext cx="2832101" cy="1888067"/>
          </a:xfrm>
          <a:prstGeom prst="rect">
            <a:avLst/>
          </a:prstGeom>
        </p:spPr>
      </p:pic>
      <p:pic>
        <p:nvPicPr>
          <p:cNvPr id="3" name="Picture 2" descr="1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5400" y="220132"/>
            <a:ext cx="2209800" cy="1888067"/>
          </a:xfrm>
          <a:prstGeom prst="rect">
            <a:avLst/>
          </a:prstGeom>
        </p:spPr>
      </p:pic>
      <p:pic>
        <p:nvPicPr>
          <p:cNvPr id="7" name="Picture 6" descr="1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069" y="220133"/>
            <a:ext cx="3511550" cy="4682067"/>
          </a:xfrm>
          <a:prstGeom prst="rect">
            <a:avLst/>
          </a:prstGeom>
        </p:spPr>
      </p:pic>
      <p:pic>
        <p:nvPicPr>
          <p:cNvPr id="8" name="Picture 7" descr="1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91867" y="2164645"/>
            <a:ext cx="2053166" cy="2737555"/>
          </a:xfrm>
          <a:prstGeom prst="rect">
            <a:avLst/>
          </a:prstGeom>
        </p:spPr>
      </p:pic>
      <p:pic>
        <p:nvPicPr>
          <p:cNvPr id="12" name="Picture 11" descr="16.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35399" y="2164645"/>
            <a:ext cx="2976033" cy="2737556"/>
          </a:xfrm>
          <a:prstGeom prst="rect">
            <a:avLst/>
          </a:prstGeom>
        </p:spPr>
      </p:pic>
    </p:spTree>
    <p:extLst>
      <p:ext uri="{BB962C8B-B14F-4D97-AF65-F5344CB8AC3E}">
        <p14:creationId xmlns:p14="http://schemas.microsoft.com/office/powerpoint/2010/main" val="415326353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1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60056" y="211667"/>
            <a:ext cx="5489098" cy="2734733"/>
          </a:xfrm>
          <a:prstGeom prst="rect">
            <a:avLst/>
          </a:prstGeom>
        </p:spPr>
      </p:pic>
      <p:pic>
        <p:nvPicPr>
          <p:cNvPr id="6" name="Picture 5" descr="1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46801" y="3014132"/>
            <a:ext cx="2802354" cy="1913467"/>
          </a:xfrm>
          <a:prstGeom prst="rect">
            <a:avLst/>
          </a:prstGeom>
        </p:spPr>
      </p:pic>
      <p:pic>
        <p:nvPicPr>
          <p:cNvPr id="9" name="Picture 8" descr="1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067" y="211667"/>
            <a:ext cx="3143955" cy="4715933"/>
          </a:xfrm>
          <a:prstGeom prst="rect">
            <a:avLst/>
          </a:prstGeom>
        </p:spPr>
      </p:pic>
      <p:pic>
        <p:nvPicPr>
          <p:cNvPr id="10" name="Picture 9" descr="17.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0054" y="3014132"/>
            <a:ext cx="2622081" cy="1913467"/>
          </a:xfrm>
          <a:prstGeom prst="rect">
            <a:avLst/>
          </a:prstGeom>
        </p:spPr>
      </p:pic>
    </p:spTree>
    <p:extLst>
      <p:ext uri="{BB962C8B-B14F-4D97-AF65-F5344CB8AC3E}">
        <p14:creationId xmlns:p14="http://schemas.microsoft.com/office/powerpoint/2010/main" val="390900627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289290" y="2091197"/>
            <a:ext cx="7422910" cy="1269957"/>
          </a:xfrm>
        </p:spPr>
        <p:txBody>
          <a:bodyPr tIns="0" bIns="0" anchor="t">
            <a:noAutofit/>
          </a:bodyPr>
          <a:lstStyle/>
          <a:p>
            <a:pPr algn="l"/>
            <a:r>
              <a:rPr lang="en-US" sz="8000" dirty="0" smtClean="0">
                <a:solidFill>
                  <a:srgbClr val="595959"/>
                </a:solidFill>
              </a:rPr>
              <a:t>Terrazzo In Situ</a:t>
            </a:r>
            <a:endParaRPr lang="en-US" sz="8000" dirty="0">
              <a:solidFill>
                <a:srgbClr val="595959"/>
              </a:solidFill>
            </a:endParaRPr>
          </a:p>
        </p:txBody>
      </p:sp>
      <p:pic>
        <p:nvPicPr>
          <p:cNvPr id="10" name="Picture 9"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pic>
        <p:nvPicPr>
          <p:cNvPr id="6" name="Picture 5" descr="PSI Pavements Option 1sml cle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9721" y="4241800"/>
            <a:ext cx="1604279" cy="901700"/>
          </a:xfrm>
          <a:prstGeom prst="rect">
            <a:avLst/>
          </a:prstGeom>
        </p:spPr>
      </p:pic>
    </p:spTree>
    <p:extLst>
      <p:ext uri="{BB962C8B-B14F-4D97-AF65-F5344CB8AC3E}">
        <p14:creationId xmlns:p14="http://schemas.microsoft.com/office/powerpoint/2010/main" val="321627757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Picture 1" descr="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01" y="211667"/>
            <a:ext cx="4284132" cy="2311400"/>
          </a:xfrm>
          <a:prstGeom prst="rect">
            <a:avLst/>
          </a:prstGeom>
        </p:spPr>
      </p:pic>
      <p:pic>
        <p:nvPicPr>
          <p:cNvPr id="3" name="Picture 2" descr="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9734" y="211667"/>
            <a:ext cx="4284132" cy="2311400"/>
          </a:xfrm>
          <a:prstGeom prst="rect">
            <a:avLst/>
          </a:prstGeom>
        </p:spPr>
      </p:pic>
      <p:pic>
        <p:nvPicPr>
          <p:cNvPr id="8" name="Picture 7" descr="7.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39734" y="2590800"/>
            <a:ext cx="4284131" cy="2362200"/>
          </a:xfrm>
          <a:prstGeom prst="rect">
            <a:avLst/>
          </a:prstGeom>
        </p:spPr>
      </p:pic>
      <p:pic>
        <p:nvPicPr>
          <p:cNvPr id="12" name="Picture 11" descr="1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4001" y="2590799"/>
            <a:ext cx="4284132" cy="2362201"/>
          </a:xfrm>
          <a:prstGeom prst="rect">
            <a:avLst/>
          </a:prstGeom>
        </p:spPr>
      </p:pic>
    </p:spTree>
    <p:extLst>
      <p:ext uri="{BB962C8B-B14F-4D97-AF65-F5344CB8AC3E}">
        <p14:creationId xmlns:p14="http://schemas.microsoft.com/office/powerpoint/2010/main" val="168843142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01" y="2590800"/>
            <a:ext cx="4284132" cy="2362200"/>
          </a:xfrm>
          <a:prstGeom prst="rect">
            <a:avLst/>
          </a:prstGeom>
        </p:spPr>
      </p:pic>
      <p:pic>
        <p:nvPicPr>
          <p:cNvPr id="6" name="Picture 5" descr="9.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001" y="211668"/>
            <a:ext cx="4289777" cy="2311400"/>
          </a:xfrm>
          <a:prstGeom prst="rect">
            <a:avLst/>
          </a:prstGeom>
        </p:spPr>
      </p:pic>
      <p:pic>
        <p:nvPicPr>
          <p:cNvPr id="7" name="Picture 6" descr="2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38321" y="211668"/>
            <a:ext cx="4285544" cy="2311400"/>
          </a:xfrm>
          <a:prstGeom prst="rect">
            <a:avLst/>
          </a:prstGeom>
        </p:spPr>
      </p:pic>
      <p:pic>
        <p:nvPicPr>
          <p:cNvPr id="9" name="Picture 8" descr="14.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38322" y="2590800"/>
            <a:ext cx="4285544" cy="2362200"/>
          </a:xfrm>
          <a:prstGeom prst="rect">
            <a:avLst/>
          </a:prstGeom>
        </p:spPr>
      </p:pic>
    </p:spTree>
    <p:extLst>
      <p:ext uri="{BB962C8B-B14F-4D97-AF65-F5344CB8AC3E}">
        <p14:creationId xmlns:p14="http://schemas.microsoft.com/office/powerpoint/2010/main" val="315236108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2" name="Picture 1" descr="1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700" y="194734"/>
            <a:ext cx="2722033" cy="4768850"/>
          </a:xfrm>
          <a:prstGeom prst="rect">
            <a:avLst/>
          </a:prstGeom>
        </p:spPr>
      </p:pic>
      <p:pic>
        <p:nvPicPr>
          <p:cNvPr id="3" name="Picture 2" descr="17.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6733" y="194734"/>
            <a:ext cx="2899833" cy="4768850"/>
          </a:xfrm>
          <a:prstGeom prst="rect">
            <a:avLst/>
          </a:prstGeom>
        </p:spPr>
      </p:pic>
      <p:pic>
        <p:nvPicPr>
          <p:cNvPr id="8" name="Picture 7" descr="18.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64930" y="194734"/>
            <a:ext cx="2895600" cy="4768850"/>
          </a:xfrm>
          <a:prstGeom prst="rect">
            <a:avLst/>
          </a:prstGeom>
        </p:spPr>
      </p:pic>
    </p:spTree>
    <p:extLst>
      <p:ext uri="{BB962C8B-B14F-4D97-AF65-F5344CB8AC3E}">
        <p14:creationId xmlns:p14="http://schemas.microsoft.com/office/powerpoint/2010/main" val="421585743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6" name="Picture 5" descr="Il-Belvedere-di-Sambuc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2100" y="241300"/>
            <a:ext cx="3540124" cy="2698750"/>
          </a:xfrm>
          <a:prstGeom prst="rect">
            <a:avLst/>
          </a:prstGeom>
        </p:spPr>
      </p:pic>
      <p:pic>
        <p:nvPicPr>
          <p:cNvPr id="8" name="Picture 7" descr="Copy-of-terrazzo-men-one1.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3200" y="241300"/>
            <a:ext cx="5018889" cy="3225800"/>
          </a:xfrm>
          <a:prstGeom prst="rect">
            <a:avLst/>
          </a:prstGeom>
        </p:spPr>
      </p:pic>
      <p:pic>
        <p:nvPicPr>
          <p:cNvPr id="9" name="Picture 8" descr="93b5750505145bd6b5e6d2077cac406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3011264"/>
            <a:ext cx="2816224" cy="1967136"/>
          </a:xfrm>
          <a:prstGeom prst="rect">
            <a:avLst/>
          </a:prstGeom>
        </p:spPr>
      </p:pic>
      <p:pic>
        <p:nvPicPr>
          <p:cNvPr id="10" name="Picture 9" descr="Mosaico-pavimentale-del-1141-Basilica-di-Santa-Maria-e-San-Donato-Murano-840x470-840x47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3038" y="3583214"/>
            <a:ext cx="2493524" cy="1395186"/>
          </a:xfrm>
          <a:prstGeom prst="rect">
            <a:avLst/>
          </a:prstGeom>
        </p:spPr>
      </p:pic>
      <p:pic>
        <p:nvPicPr>
          <p:cNvPr id="12" name="Picture 11" descr="Mosaico-pavimentale-Casa-di-Dioniso-Delo-Isole-Cicladi-839x470.jpg"/>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4000"/>
                    </a14:imgEffect>
                    <a14:imgEffect>
                      <a14:colorTemperature colorTemp="7696"/>
                    </a14:imgEffect>
                    <a14:imgEffect>
                      <a14:saturation sat="174000"/>
                    </a14:imgEffect>
                    <a14:imgEffect>
                      <a14:brightnessContrast bright="13000" contrast="-28000"/>
                    </a14:imgEffect>
                  </a14:imgLayer>
                </a14:imgProps>
              </a:ext>
              <a:ext uri="{28A0092B-C50C-407E-A947-70E740481C1C}">
                <a14:useLocalDpi xmlns:a14="http://schemas.microsoft.com/office/drawing/2010/main"/>
              </a:ext>
            </a:extLst>
          </a:blip>
          <a:srcRect/>
          <a:stretch/>
        </p:blipFill>
        <p:spPr>
          <a:xfrm>
            <a:off x="203200" y="3583215"/>
            <a:ext cx="3124199" cy="1395186"/>
          </a:xfrm>
          <a:prstGeom prst="rect">
            <a:avLst/>
          </a:prstGeom>
        </p:spPr>
      </p:pic>
    </p:spTree>
    <p:extLst>
      <p:ext uri="{BB962C8B-B14F-4D97-AF65-F5344CB8AC3E}">
        <p14:creationId xmlns:p14="http://schemas.microsoft.com/office/powerpoint/2010/main" val="113633387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599353" y="1755800"/>
            <a:ext cx="2787409" cy="712835"/>
          </a:xfrm>
        </p:spPr>
        <p:txBody>
          <a:bodyPr tIns="0" bIns="0" anchor="t">
            <a:normAutofit/>
          </a:bodyPr>
          <a:lstStyle/>
          <a:p>
            <a:pPr algn="l"/>
            <a:r>
              <a:rPr lang="en-US" sz="3500" dirty="0" smtClean="0">
                <a:solidFill>
                  <a:srgbClr val="595959"/>
                </a:solidFill>
              </a:rPr>
              <a:t>Thank You</a:t>
            </a:r>
            <a:endParaRPr lang="en-US" sz="3500" dirty="0">
              <a:solidFill>
                <a:srgbClr val="595959"/>
              </a:solidFill>
            </a:endParaRPr>
          </a:p>
        </p:txBody>
      </p:sp>
      <p:pic>
        <p:nvPicPr>
          <p:cNvPr id="9" name="Picture 8"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5" name="Title 1">
            <a:hlinkClick r:id="rId3"/>
          </p:cNvPr>
          <p:cNvSpPr txBox="1">
            <a:spLocks/>
          </p:cNvSpPr>
          <p:nvPr/>
        </p:nvSpPr>
        <p:spPr>
          <a:xfrm>
            <a:off x="1599353" y="4109533"/>
            <a:ext cx="2787409" cy="427391"/>
          </a:xfrm>
          <a:prstGeom prst="rect">
            <a:avLst/>
          </a:prstGeom>
        </p:spPr>
        <p:txBody>
          <a:bodyPr vert="horz" lIns="91440" tIns="0" rIns="91440" bIns="0" rtlCol="0" anchor="t">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dirty="0" err="1" smtClean="0">
                <a:solidFill>
                  <a:srgbClr val="595959"/>
                </a:solidFill>
              </a:rPr>
              <a:t>www.psipavements.com</a:t>
            </a:r>
            <a:endParaRPr lang="en-US" sz="3500" dirty="0">
              <a:solidFill>
                <a:srgbClr val="595959"/>
              </a:solidFill>
            </a:endParaRPr>
          </a:p>
        </p:txBody>
      </p:sp>
      <p:pic>
        <p:nvPicPr>
          <p:cNvPr id="2" name="Picture 1" descr="PSI Logo lr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4020" y="2561768"/>
            <a:ext cx="6960862" cy="1248232"/>
          </a:xfrm>
          <a:prstGeom prst="rect">
            <a:avLst/>
          </a:prstGeom>
        </p:spPr>
      </p:pic>
    </p:spTree>
    <p:extLst>
      <p:ext uri="{BB962C8B-B14F-4D97-AF65-F5344CB8AC3E}">
        <p14:creationId xmlns:p14="http://schemas.microsoft.com/office/powerpoint/2010/main" val="139035586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Terrazzo</a:t>
            </a:r>
            <a:endParaRPr lang="en-US" sz="3500" dirty="0">
              <a:solidFill>
                <a:schemeClr val="tx1">
                  <a:lumMod val="65000"/>
                  <a:lumOff val="35000"/>
                </a:schemeClr>
              </a:solidFill>
            </a:endParaRPr>
          </a:p>
        </p:txBody>
      </p:sp>
      <p:sp>
        <p:nvSpPr>
          <p:cNvPr id="3" name="TextBox 2"/>
          <p:cNvSpPr txBox="1"/>
          <p:nvPr/>
        </p:nvSpPr>
        <p:spPr>
          <a:xfrm>
            <a:off x="920990" y="1739900"/>
            <a:ext cx="7600710" cy="2031325"/>
          </a:xfrm>
          <a:prstGeom prst="rect">
            <a:avLst/>
          </a:prstGeom>
          <a:noFill/>
        </p:spPr>
        <p:txBody>
          <a:bodyPr wrap="square" rtlCol="0">
            <a:spAutoFit/>
          </a:bodyPr>
          <a:lstStyle/>
          <a:p>
            <a:r>
              <a:rPr lang="en-AU" dirty="0">
                <a:solidFill>
                  <a:srgbClr val="595959"/>
                </a:solidFill>
              </a:rPr>
              <a:t>The most extensive use of terrazzo is for floors, whether in situ or in tiles. Skirtings, partitions, staircases and other pre-cast units can also be made of terrazzo. The Terrazzo is mainly used internally and externally. It can be found in supermarkets, railway stations, airports, hospitals, reception areas, bakeries and public and private foyers and buildings. What makes terrazzo unique is the excellent craftsman ship and understanding of the materials used, its longevity and its hygiene qualities as a superior flooring material</a:t>
            </a:r>
            <a:r>
              <a:rPr lang="en-AU" dirty="0" smtClean="0">
                <a:solidFill>
                  <a:srgbClr val="595959"/>
                </a:solidFill>
              </a:rPr>
              <a:t>.</a:t>
            </a:r>
          </a:p>
        </p:txBody>
      </p:sp>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Tree>
    <p:extLst>
      <p:ext uri="{BB962C8B-B14F-4D97-AF65-F5344CB8AC3E}">
        <p14:creationId xmlns:p14="http://schemas.microsoft.com/office/powerpoint/2010/main" val="22009761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rrazzo-floor-background-terrazzo.jpg" descr="/Volumes/Rush/CLIENT PROJECTS/PSI PAVEMENTS/PSI Powerpoint/Images/Terrazzo Backgrounds/terrazzo-floor-background-terrazzo.jpg"/>
          <p:cNvPicPr>
            <a:picLocks noChangeAspect="1"/>
          </p:cNvPicPr>
          <p:nvPr/>
        </p:nvPicPr>
        <p:blipFill rotWithShape="1">
          <a:blip r:embed="rId2" r:link="rId3" cstate="email">
            <a:alphaModFix amt="20000"/>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14" name="Picture 13" descr="mondéco-0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7962" y="2914974"/>
            <a:ext cx="4694238" cy="2025326"/>
          </a:xfrm>
          <a:prstGeom prst="rect">
            <a:avLst/>
          </a:prstGeom>
        </p:spPr>
      </p:pic>
      <p:pic>
        <p:nvPicPr>
          <p:cNvPr id="15" name="Picture 14" descr="Terrazzo-Australian-Marble-–-Pushing-Forward-with-Technology-and-Terrazzo-in-Sydney.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40599" y="3302000"/>
            <a:ext cx="1574801" cy="1636934"/>
          </a:xfrm>
          <a:prstGeom prst="rect">
            <a:avLst/>
          </a:prstGeom>
        </p:spPr>
      </p:pic>
      <p:pic>
        <p:nvPicPr>
          <p:cNvPr id="16" name="Picture 15" descr="Terrazzo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8503" y="3302000"/>
            <a:ext cx="2184400" cy="1638300"/>
          </a:xfrm>
          <a:prstGeom prst="rect">
            <a:avLst/>
          </a:prstGeom>
        </p:spPr>
      </p:pic>
      <p:pic>
        <p:nvPicPr>
          <p:cNvPr id="17" name="Picture 16" descr="Marvel-Terrazzo-Pearl-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8503" y="197908"/>
            <a:ext cx="3866897" cy="3002493"/>
          </a:xfrm>
          <a:prstGeom prst="rect">
            <a:avLst/>
          </a:prstGeom>
        </p:spPr>
      </p:pic>
      <p:pic>
        <p:nvPicPr>
          <p:cNvPr id="2" name="Picture 1" descr="5.jpg"/>
          <p:cNvPicPr>
            <a:picLocks noChangeAspect="1"/>
          </p:cNvPicPr>
          <p:nvPr/>
        </p:nvPicPr>
        <p:blipFill rotWithShape="1">
          <a:blip r:embed="rId8" cstate="email">
            <a:extLst>
              <a:ext uri="{28A0092B-C50C-407E-A947-70E740481C1C}">
                <a14:useLocalDpi xmlns:a14="http://schemas.microsoft.com/office/drawing/2010/main"/>
              </a:ext>
            </a:extLst>
          </a:blip>
          <a:srcRect b="-322"/>
          <a:stretch/>
        </p:blipFill>
        <p:spPr>
          <a:xfrm>
            <a:off x="207962" y="197908"/>
            <a:ext cx="4694238" cy="2629959"/>
          </a:xfrm>
          <a:prstGeom prst="rect">
            <a:avLst/>
          </a:prstGeom>
        </p:spPr>
      </p:pic>
    </p:spTree>
    <p:extLst>
      <p:ext uri="{BB962C8B-B14F-4D97-AF65-F5344CB8AC3E}">
        <p14:creationId xmlns:p14="http://schemas.microsoft.com/office/powerpoint/2010/main" val="315015821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rrazzo Page header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039368"/>
          </a:xfrm>
          <a:prstGeom prst="rect">
            <a:avLst/>
          </a:prstGeom>
        </p:spPr>
      </p:pic>
      <p:sp>
        <p:nvSpPr>
          <p:cNvPr id="2" name="Title 1"/>
          <p:cNvSpPr>
            <a:spLocks noGrp="1"/>
          </p:cNvSpPr>
          <p:nvPr>
            <p:ph type="ctrTitle"/>
          </p:nvPr>
        </p:nvSpPr>
        <p:spPr>
          <a:xfrm>
            <a:off x="997190" y="1158515"/>
            <a:ext cx="5810009" cy="530586"/>
          </a:xfrm>
        </p:spPr>
        <p:txBody>
          <a:bodyPr lIns="0" tIns="0" rIns="0" bIns="0" anchor="t">
            <a:normAutofit fontScale="90000"/>
          </a:bodyPr>
          <a:lstStyle/>
          <a:p>
            <a:pPr algn="l"/>
            <a:r>
              <a:rPr lang="en-US" sz="3500" dirty="0" smtClean="0">
                <a:solidFill>
                  <a:schemeClr val="tx1">
                    <a:lumMod val="65000"/>
                    <a:lumOff val="35000"/>
                  </a:schemeClr>
                </a:solidFill>
              </a:rPr>
              <a:t>Introduction - Terrazzo</a:t>
            </a:r>
            <a:endParaRPr lang="en-US" sz="3500" dirty="0">
              <a:solidFill>
                <a:schemeClr val="tx1">
                  <a:lumMod val="65000"/>
                  <a:lumOff val="35000"/>
                </a:schemeClr>
              </a:solidFill>
            </a:endParaRPr>
          </a:p>
        </p:txBody>
      </p:sp>
      <p:sp>
        <p:nvSpPr>
          <p:cNvPr id="3" name="TextBox 2"/>
          <p:cNvSpPr txBox="1"/>
          <p:nvPr/>
        </p:nvSpPr>
        <p:spPr>
          <a:xfrm>
            <a:off x="920990" y="1739900"/>
            <a:ext cx="7600710" cy="646331"/>
          </a:xfrm>
          <a:prstGeom prst="rect">
            <a:avLst/>
          </a:prstGeom>
          <a:noFill/>
        </p:spPr>
        <p:txBody>
          <a:bodyPr wrap="square" rtlCol="0">
            <a:spAutoFit/>
          </a:bodyPr>
          <a:lstStyle/>
          <a:p>
            <a:r>
              <a:rPr lang="en-AU" dirty="0" smtClean="0">
                <a:solidFill>
                  <a:srgbClr val="595959"/>
                </a:solidFill>
              </a:rPr>
              <a:t>Terrazzo </a:t>
            </a:r>
            <a:r>
              <a:rPr lang="en-AU" dirty="0">
                <a:solidFill>
                  <a:srgbClr val="595959"/>
                </a:solidFill>
              </a:rPr>
              <a:t>is a high quality, durable product which is hygienic, easy to keep clean and can be used in most heavy duty internal and external areas.</a:t>
            </a:r>
          </a:p>
        </p:txBody>
      </p:sp>
      <p:pic>
        <p:nvPicPr>
          <p:cNvPr id="6" name="Picture 5" descr="PSI Pavements Option 1sm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6694" y="4464922"/>
            <a:ext cx="1207305" cy="678577"/>
          </a:xfrm>
          <a:prstGeom prst="rect">
            <a:avLst/>
          </a:prstGeom>
        </p:spPr>
      </p:pic>
      <p:sp>
        <p:nvSpPr>
          <p:cNvPr id="7" name="TextBox 6"/>
          <p:cNvSpPr txBox="1"/>
          <p:nvPr/>
        </p:nvSpPr>
        <p:spPr>
          <a:xfrm>
            <a:off x="920990" y="2386231"/>
            <a:ext cx="7600710" cy="2585323"/>
          </a:xfrm>
          <a:prstGeom prst="rect">
            <a:avLst/>
          </a:prstGeom>
          <a:noFill/>
        </p:spPr>
        <p:txBody>
          <a:bodyPr wrap="square" rtlCol="0">
            <a:spAutoFit/>
          </a:bodyPr>
          <a:lstStyle/>
          <a:p>
            <a:r>
              <a:rPr lang="en-AU" u="sng" dirty="0">
                <a:solidFill>
                  <a:srgbClr val="595959"/>
                </a:solidFill>
              </a:rPr>
              <a:t>Terrazzo is: </a:t>
            </a:r>
            <a:endParaRPr lang="en-AU" dirty="0">
              <a:solidFill>
                <a:srgbClr val="595959"/>
              </a:solidFill>
            </a:endParaRPr>
          </a:p>
          <a:p>
            <a:pPr lvl="0"/>
            <a:r>
              <a:rPr lang="en-AU" dirty="0" smtClean="0">
                <a:solidFill>
                  <a:srgbClr val="595959"/>
                </a:solidFill>
              </a:rPr>
              <a:t>• extremely </a:t>
            </a:r>
            <a:r>
              <a:rPr lang="en-AU" dirty="0">
                <a:solidFill>
                  <a:srgbClr val="595959"/>
                </a:solidFill>
              </a:rPr>
              <a:t>hard wearing</a:t>
            </a:r>
          </a:p>
          <a:p>
            <a:pPr lvl="0"/>
            <a:r>
              <a:rPr lang="en-AU" dirty="0" smtClean="0">
                <a:solidFill>
                  <a:srgbClr val="595959"/>
                </a:solidFill>
              </a:rPr>
              <a:t>• easy </a:t>
            </a:r>
            <a:r>
              <a:rPr lang="en-AU" dirty="0">
                <a:solidFill>
                  <a:srgbClr val="595959"/>
                </a:solidFill>
              </a:rPr>
              <a:t>to keep clean and maintain</a:t>
            </a:r>
          </a:p>
          <a:p>
            <a:pPr lvl="0"/>
            <a:r>
              <a:rPr lang="en-AU" dirty="0" smtClean="0">
                <a:solidFill>
                  <a:srgbClr val="595959"/>
                </a:solidFill>
              </a:rPr>
              <a:t>• attractive </a:t>
            </a:r>
            <a:r>
              <a:rPr lang="en-AU" dirty="0">
                <a:solidFill>
                  <a:srgbClr val="595959"/>
                </a:solidFill>
              </a:rPr>
              <a:t>in appearance</a:t>
            </a:r>
          </a:p>
          <a:p>
            <a:pPr lvl="0"/>
            <a:r>
              <a:rPr lang="en-AU" dirty="0" smtClean="0">
                <a:solidFill>
                  <a:srgbClr val="595959"/>
                </a:solidFill>
              </a:rPr>
              <a:t>• flexible</a:t>
            </a:r>
            <a:r>
              <a:rPr lang="en-AU" dirty="0">
                <a:solidFill>
                  <a:srgbClr val="595959"/>
                </a:solidFill>
              </a:rPr>
              <a:t>, in that it can be designed to be in keeping with other architectural </a:t>
            </a:r>
            <a:endParaRPr lang="en-AU" dirty="0" smtClean="0">
              <a:solidFill>
                <a:srgbClr val="595959"/>
              </a:solidFill>
            </a:endParaRPr>
          </a:p>
          <a:p>
            <a:pPr lvl="0"/>
            <a:r>
              <a:rPr lang="en-AU" dirty="0" smtClean="0">
                <a:solidFill>
                  <a:srgbClr val="595959"/>
                </a:solidFill>
              </a:rPr>
              <a:t>   buildings </a:t>
            </a:r>
            <a:r>
              <a:rPr lang="en-AU" dirty="0">
                <a:solidFill>
                  <a:srgbClr val="595959"/>
                </a:solidFill>
              </a:rPr>
              <a:t>and colour schemes</a:t>
            </a:r>
          </a:p>
          <a:p>
            <a:pPr lvl="0"/>
            <a:r>
              <a:rPr lang="en-AU" dirty="0" smtClean="0">
                <a:solidFill>
                  <a:srgbClr val="595959"/>
                </a:solidFill>
              </a:rPr>
              <a:t>• hygienic</a:t>
            </a:r>
            <a:r>
              <a:rPr lang="en-AU" dirty="0">
                <a:solidFill>
                  <a:srgbClr val="595959"/>
                </a:solidFill>
              </a:rPr>
              <a:t>, suitable for some areas of food preparation,</a:t>
            </a:r>
          </a:p>
          <a:p>
            <a:pPr lvl="0"/>
            <a:r>
              <a:rPr lang="en-AU" dirty="0" smtClean="0">
                <a:solidFill>
                  <a:srgbClr val="595959"/>
                </a:solidFill>
              </a:rPr>
              <a:t>• manufactured </a:t>
            </a:r>
            <a:r>
              <a:rPr lang="en-AU" dirty="0">
                <a:solidFill>
                  <a:srgbClr val="595959"/>
                </a:solidFill>
              </a:rPr>
              <a:t>to a stringent quality and safety standards</a:t>
            </a:r>
          </a:p>
          <a:p>
            <a:pPr lvl="0"/>
            <a:r>
              <a:rPr lang="en-AU" dirty="0" smtClean="0">
                <a:solidFill>
                  <a:srgbClr val="595959"/>
                </a:solidFill>
              </a:rPr>
              <a:t>• cost</a:t>
            </a:r>
            <a:r>
              <a:rPr lang="en-AU" dirty="0">
                <a:solidFill>
                  <a:srgbClr val="595959"/>
                </a:solidFill>
              </a:rPr>
              <a:t>-effective-it will out </a:t>
            </a:r>
            <a:r>
              <a:rPr lang="en-AU" dirty="0" smtClean="0">
                <a:solidFill>
                  <a:srgbClr val="595959"/>
                </a:solidFill>
              </a:rPr>
              <a:t>live most </a:t>
            </a:r>
            <a:r>
              <a:rPr lang="en-AU" dirty="0">
                <a:solidFill>
                  <a:srgbClr val="595959"/>
                </a:solidFill>
              </a:rPr>
              <a:t>other types of hard </a:t>
            </a:r>
            <a:r>
              <a:rPr lang="en-AU" dirty="0" smtClean="0">
                <a:solidFill>
                  <a:srgbClr val="595959"/>
                </a:solidFill>
              </a:rPr>
              <a:t>flooring</a:t>
            </a:r>
            <a:endParaRPr lang="en-AU" dirty="0">
              <a:solidFill>
                <a:srgbClr val="595959"/>
              </a:solidFill>
            </a:endParaRPr>
          </a:p>
        </p:txBody>
      </p:sp>
    </p:spTree>
    <p:extLst>
      <p:ext uri="{BB962C8B-B14F-4D97-AF65-F5344CB8AC3E}">
        <p14:creationId xmlns:p14="http://schemas.microsoft.com/office/powerpoint/2010/main" val="366212011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1157</TotalTime>
  <Words>1846</Words>
  <Application>Microsoft Macintosh PowerPoint</Application>
  <PresentationFormat>On-screen Show (16:9)</PresentationFormat>
  <Paragraphs>151</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Terrazzo  Australia Training &amp; Skills</vt:lpstr>
      <vt:lpstr>Introduction – PSI Pavements</vt:lpstr>
      <vt:lpstr>Introduction - Terrazzo</vt:lpstr>
      <vt:lpstr>PowerPoint Presentation</vt:lpstr>
      <vt:lpstr>Introduction - Terrazzo</vt:lpstr>
      <vt:lpstr>PowerPoint Presentation</vt:lpstr>
      <vt:lpstr>Introduction - Terrazzo</vt:lpstr>
      <vt:lpstr>PowerPoint Presentation</vt:lpstr>
      <vt:lpstr>Introduction - Terrazzo</vt:lpstr>
      <vt:lpstr>PowerPoint Presentation</vt:lpstr>
      <vt:lpstr>Introduction - Terrazzo</vt:lpstr>
      <vt:lpstr>History of Terrazzo in Australia</vt:lpstr>
      <vt:lpstr>PowerPoint Presentation</vt:lpstr>
      <vt:lpstr>Terrazzo in Australia</vt:lpstr>
      <vt:lpstr>PowerPoint Presentation</vt:lpstr>
      <vt:lpstr>Terrazzo in Australia</vt:lpstr>
      <vt:lpstr>Terrazzo in Australia</vt:lpstr>
      <vt:lpstr>PowerPoint Presentation</vt:lpstr>
      <vt:lpstr>Terrazzo in Australia</vt:lpstr>
      <vt:lpstr>Terrazzo in Australia</vt:lpstr>
      <vt:lpstr>Terrazzo in Australia</vt:lpstr>
      <vt:lpstr>Terrazzo Training Program Proposal</vt:lpstr>
      <vt:lpstr>Training Program Proposal</vt:lpstr>
      <vt:lpstr>PowerPoint Presentation</vt:lpstr>
      <vt:lpstr>Training Program Proposal</vt:lpstr>
      <vt:lpstr>PowerPoint Presentation</vt:lpstr>
      <vt:lpstr>PowerPoint Presentation</vt:lpstr>
      <vt:lpstr>PowerPoint Presentation</vt:lpstr>
      <vt:lpstr>PowerPoint Presentation</vt:lpstr>
      <vt:lpstr>Training Program Proposal</vt:lpstr>
      <vt:lpstr>PowerPoint Presentation</vt:lpstr>
      <vt:lpstr>PowerPoint Presentation</vt:lpstr>
      <vt:lpstr>Training Program Proposal</vt:lpstr>
      <vt:lpstr>PowerPoint Presentation</vt:lpstr>
      <vt:lpstr>Training Program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Program Proposal</vt:lpstr>
      <vt:lpstr>PowerPoint Presentation</vt:lpstr>
      <vt:lpstr>Training Program Proposal</vt:lpstr>
      <vt:lpstr>PowerPoint Presentation</vt:lpstr>
      <vt:lpstr>PowerPoint Presentation</vt:lpstr>
      <vt:lpstr>PowerPoint Presentation</vt:lpstr>
      <vt:lpstr>PowerPoint Presentation</vt:lpstr>
      <vt:lpstr>Terrazzo Restoration</vt:lpstr>
      <vt:lpstr>PowerPoint Presentation</vt:lpstr>
      <vt:lpstr>Terrazzo Tiles</vt:lpstr>
      <vt:lpstr>PowerPoint Presentation</vt:lpstr>
      <vt:lpstr>PowerPoint Presentation</vt:lpstr>
      <vt:lpstr>PowerPoint Presentation</vt:lpstr>
      <vt:lpstr>Terrazzo In Situ</vt:lpstr>
      <vt:lpstr>PowerPoint Presentation</vt:lpstr>
      <vt:lpstr>PowerPoint Presentation</vt:lpstr>
      <vt:lpstr>PowerPoint Presentation</vt:lpstr>
      <vt:lpstr>Thank You</vt:lpstr>
    </vt:vector>
  </TitlesOfParts>
  <Company>FREQUENCY DESIGN Pty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David Talbot Price</dc:creator>
  <cp:lastModifiedBy>Christie Kitchens</cp:lastModifiedBy>
  <cp:revision>115</cp:revision>
  <cp:lastPrinted>2017-03-07T04:29:44Z</cp:lastPrinted>
  <dcterms:created xsi:type="dcterms:W3CDTF">2017-03-07T03:45:34Z</dcterms:created>
  <dcterms:modified xsi:type="dcterms:W3CDTF">2017-05-08T14:25:10Z</dcterms:modified>
</cp:coreProperties>
</file>