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56" r:id="rId3"/>
    <p:sldId id="357" r:id="rId4"/>
    <p:sldId id="358" r:id="rId5"/>
    <p:sldId id="359" r:id="rId6"/>
    <p:sldId id="360" r:id="rId7"/>
    <p:sldId id="361" r:id="rId8"/>
    <p:sldId id="364" r:id="rId9"/>
    <p:sldId id="362" r:id="rId10"/>
    <p:sldId id="363" r:id="rId11"/>
    <p:sldId id="365" r:id="rId12"/>
    <p:sldId id="366" r:id="rId13"/>
    <p:sldId id="400" r:id="rId14"/>
    <p:sldId id="405" r:id="rId15"/>
    <p:sldId id="401" r:id="rId16"/>
    <p:sldId id="404" r:id="rId17"/>
    <p:sldId id="402" r:id="rId18"/>
    <p:sldId id="403" r:id="rId19"/>
    <p:sldId id="406" r:id="rId20"/>
    <p:sldId id="407" r:id="rId21"/>
    <p:sldId id="408" r:id="rId22"/>
    <p:sldId id="409" r:id="rId23"/>
    <p:sldId id="410" r:id="rId24"/>
    <p:sldId id="411" r:id="rId25"/>
    <p:sldId id="413" r:id="rId26"/>
    <p:sldId id="412" r:id="rId27"/>
    <p:sldId id="414" r:id="rId28"/>
    <p:sldId id="415" r:id="rId29"/>
    <p:sldId id="373" r:id="rId30"/>
    <p:sldId id="377" r:id="rId31"/>
    <p:sldId id="378" r:id="rId32"/>
    <p:sldId id="390" r:id="rId33"/>
    <p:sldId id="394" r:id="rId34"/>
    <p:sldId id="395" r:id="rId35"/>
    <p:sldId id="416" r:id="rId36"/>
    <p:sldId id="433" r:id="rId37"/>
    <p:sldId id="432" r:id="rId38"/>
    <p:sldId id="434" r:id="rId39"/>
    <p:sldId id="435" r:id="rId40"/>
    <p:sldId id="417" r:id="rId41"/>
    <p:sldId id="419" r:id="rId42"/>
    <p:sldId id="418" r:id="rId43"/>
    <p:sldId id="397" r:id="rId44"/>
    <p:sldId id="429" r:id="rId45"/>
    <p:sldId id="430" r:id="rId46"/>
    <p:sldId id="420" r:id="rId47"/>
    <p:sldId id="421" r:id="rId48"/>
    <p:sldId id="422" r:id="rId49"/>
    <p:sldId id="426" r:id="rId50"/>
    <p:sldId id="427" r:id="rId51"/>
    <p:sldId id="428" r:id="rId52"/>
  </p:sldIdLst>
  <p:sldSz cx="13003213" cy="9747250"/>
  <p:notesSz cx="7010400" cy="9296400"/>
  <p:defaultTextStyle>
    <a:defPPr>
      <a:defRPr lang="en-US"/>
    </a:defPPr>
    <a:lvl1pPr marL="0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001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002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004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005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0006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0007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0009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0010" algn="l" defTabSz="65000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0">
          <p15:clr>
            <a:srgbClr val="A4A3A4"/>
          </p15:clr>
        </p15:guide>
        <p15:guide id="2" pos="40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32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3" autoAdjust="0"/>
  </p:normalViewPr>
  <p:slideViewPr>
    <p:cSldViewPr snapToGrid="0" snapToObjects="1">
      <p:cViewPr varScale="1">
        <p:scale>
          <a:sx n="44" d="100"/>
          <a:sy n="44" d="100"/>
        </p:scale>
        <p:origin x="-2136" y="-112"/>
      </p:cViewPr>
      <p:guideLst>
        <p:guide orient="horz" pos="3070"/>
        <p:guide pos="40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24365-C405-45F9-9EA0-FB90673F05B2}" type="datetimeFigureOut">
              <a:rPr lang="en-US" smtClean="0"/>
              <a:pPr/>
              <a:t>5/8/17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718FC-7779-4579-9547-46690AC2F7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322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4804D-597C-427B-9059-6033FAE5276F}" type="datetimeFigureOut">
              <a:rPr lang="en-US" smtClean="0"/>
              <a:pPr/>
              <a:t>5/8/17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3C95-0DDB-4F57-A1D4-BBDD22EE13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348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6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241" y="3027966"/>
            <a:ext cx="11052731" cy="208934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482" y="5523442"/>
            <a:ext cx="9102249" cy="2490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161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787C0098-FA11-45DF-8725-C927DB67E729}" type="datetime1">
              <a:rPr lang="en-US" smtClean="0"/>
              <a:pPr/>
              <a:t>5/8/17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765" y="9034257"/>
            <a:ext cx="4117684" cy="518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8969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D41AD4FF-D0D2-5349-AF92-8C7F5D810C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90342"/>
            <a:ext cx="11702892" cy="16245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161" y="2274359"/>
            <a:ext cx="11702892" cy="6432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161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868BF868-9D80-44B8-BE61-A8202B4FB115}" type="datetime1">
              <a:rPr lang="en-US" smtClean="0"/>
              <a:pPr/>
              <a:t>5/8/17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765" y="9034257"/>
            <a:ext cx="4117684" cy="518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8969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D41AD4FF-D0D2-5349-AF92-8C7F5D810C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7307" y="555052"/>
            <a:ext cx="4158319" cy="1182079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576" y="555052"/>
            <a:ext cx="12265010" cy="118207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161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1EB68C6D-EDA4-453A-839C-AB05A40F3EDD}" type="datetime1">
              <a:rPr lang="en-US" smtClean="0"/>
              <a:pPr/>
              <a:t>5/8/17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765" y="9034257"/>
            <a:ext cx="4117684" cy="518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8969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D41AD4FF-D0D2-5349-AF92-8C7F5D810C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90342"/>
            <a:ext cx="11702892" cy="16245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61" y="2274359"/>
            <a:ext cx="11702892" cy="6432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161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7E9FDC34-75F5-41A2-B4E0-353E8F849CAD}" type="datetime1">
              <a:rPr lang="en-US" smtClean="0"/>
              <a:pPr/>
              <a:t>5/8/17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765" y="9034257"/>
            <a:ext cx="4117684" cy="518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8969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D41AD4FF-D0D2-5349-AF92-8C7F5D810C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3511"/>
            <a:ext cx="11052731" cy="1935912"/>
          </a:xfrm>
          <a:prstGeom prst="rect">
            <a:avLst/>
          </a:prstGeo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1301"/>
            <a:ext cx="11052731" cy="2132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0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0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0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0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0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0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161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1F226387-6387-43D0-9FFE-7486D0B5976C}" type="datetime1">
              <a:rPr lang="en-US" smtClean="0"/>
              <a:pPr/>
              <a:t>5/8/17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765" y="9034257"/>
            <a:ext cx="4117684" cy="518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8969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D41AD4FF-D0D2-5349-AF92-8C7F5D810C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90342"/>
            <a:ext cx="11702892" cy="16245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76" y="3233290"/>
            <a:ext cx="8210536" cy="914255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2833" y="3233290"/>
            <a:ext cx="8212793" cy="914255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161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FC837297-0CDF-4C99-AA27-C4EFEDA09C34}" type="datetime1">
              <a:rPr lang="en-US" smtClean="0"/>
              <a:pPr/>
              <a:t>5/8/17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2765" y="9034257"/>
            <a:ext cx="4117684" cy="518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18969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D41AD4FF-D0D2-5349-AF92-8C7F5D810C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90342"/>
            <a:ext cx="11702892" cy="16245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1851"/>
            <a:ext cx="5745344" cy="909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50001" indent="0">
              <a:buNone/>
              <a:defRPr sz="2800" b="1"/>
            </a:lvl2pPr>
            <a:lvl3pPr marL="1300002" indent="0">
              <a:buNone/>
              <a:defRPr sz="2600" b="1"/>
            </a:lvl3pPr>
            <a:lvl4pPr marL="1950004" indent="0">
              <a:buNone/>
              <a:defRPr sz="2300" b="1"/>
            </a:lvl4pPr>
            <a:lvl5pPr marL="2600005" indent="0">
              <a:buNone/>
              <a:defRPr sz="2300" b="1"/>
            </a:lvl5pPr>
            <a:lvl6pPr marL="3250006" indent="0">
              <a:buNone/>
              <a:defRPr sz="2300" b="1"/>
            </a:lvl6pPr>
            <a:lvl7pPr marL="3900007" indent="0">
              <a:buNone/>
              <a:defRPr sz="2300" b="1"/>
            </a:lvl7pPr>
            <a:lvl8pPr marL="4550009" indent="0">
              <a:buNone/>
              <a:defRPr sz="2300" b="1"/>
            </a:lvl8pPr>
            <a:lvl9pPr marL="520001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1142"/>
            <a:ext cx="5745344" cy="56159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452" y="2181851"/>
            <a:ext cx="5747601" cy="9092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50001" indent="0">
              <a:buNone/>
              <a:defRPr sz="2800" b="1"/>
            </a:lvl2pPr>
            <a:lvl3pPr marL="1300002" indent="0">
              <a:buNone/>
              <a:defRPr sz="2600" b="1"/>
            </a:lvl3pPr>
            <a:lvl4pPr marL="1950004" indent="0">
              <a:buNone/>
              <a:defRPr sz="2300" b="1"/>
            </a:lvl4pPr>
            <a:lvl5pPr marL="2600005" indent="0">
              <a:buNone/>
              <a:defRPr sz="2300" b="1"/>
            </a:lvl5pPr>
            <a:lvl6pPr marL="3250006" indent="0">
              <a:buNone/>
              <a:defRPr sz="2300" b="1"/>
            </a:lvl6pPr>
            <a:lvl7pPr marL="3900007" indent="0">
              <a:buNone/>
              <a:defRPr sz="2300" b="1"/>
            </a:lvl7pPr>
            <a:lvl8pPr marL="4550009" indent="0">
              <a:buNone/>
              <a:defRPr sz="2300" b="1"/>
            </a:lvl8pPr>
            <a:lvl9pPr marL="520001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452" y="3091142"/>
            <a:ext cx="5747601" cy="56159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161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67747256-89FE-4131-A2D9-9AF74184087D}" type="datetime1">
              <a:rPr lang="en-US" smtClean="0"/>
              <a:pPr/>
              <a:t>5/8/17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2765" y="9034257"/>
            <a:ext cx="4117684" cy="518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18969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D41AD4FF-D0D2-5349-AF92-8C7F5D810C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90342"/>
            <a:ext cx="11702892" cy="16245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161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2B610A18-13D3-4571-BA28-C4E7E96536DC}" type="datetime1">
              <a:rPr lang="en-US" smtClean="0"/>
              <a:pPr/>
              <a:t>5/8/17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2765" y="9034257"/>
            <a:ext cx="4117684" cy="518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18969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D41AD4FF-D0D2-5349-AF92-8C7F5D810C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161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830BBD73-E16B-4E08-B78B-6E37B3EEA873}" type="datetime1">
              <a:rPr lang="en-US" smtClean="0"/>
              <a:pPr/>
              <a:t>5/8/17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2765" y="9034257"/>
            <a:ext cx="4117684" cy="518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18969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D41AD4FF-D0D2-5349-AF92-8C7F5D810C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2" y="388085"/>
            <a:ext cx="4277967" cy="1651617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086"/>
            <a:ext cx="7269157" cy="8319008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2" y="2039703"/>
            <a:ext cx="4277967" cy="66673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50001" indent="0">
              <a:buNone/>
              <a:defRPr sz="1700"/>
            </a:lvl2pPr>
            <a:lvl3pPr marL="1300002" indent="0">
              <a:buNone/>
              <a:defRPr sz="1400"/>
            </a:lvl3pPr>
            <a:lvl4pPr marL="1950004" indent="0">
              <a:buNone/>
              <a:defRPr sz="1300"/>
            </a:lvl4pPr>
            <a:lvl5pPr marL="2600005" indent="0">
              <a:buNone/>
              <a:defRPr sz="1300"/>
            </a:lvl5pPr>
            <a:lvl6pPr marL="3250006" indent="0">
              <a:buNone/>
              <a:defRPr sz="1300"/>
            </a:lvl6pPr>
            <a:lvl7pPr marL="3900007" indent="0">
              <a:buNone/>
              <a:defRPr sz="1300"/>
            </a:lvl7pPr>
            <a:lvl8pPr marL="4550009" indent="0">
              <a:buNone/>
              <a:defRPr sz="1300"/>
            </a:lvl8pPr>
            <a:lvl9pPr marL="520001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161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98791C02-7522-4874-953B-8DC379300D0F}" type="datetime1">
              <a:rPr lang="en-US" smtClean="0"/>
              <a:pPr/>
              <a:t>5/8/17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2765" y="9034257"/>
            <a:ext cx="4117684" cy="518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18969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D41AD4FF-D0D2-5349-AF92-8C7F5D810C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3075"/>
            <a:ext cx="7801928" cy="805503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0935"/>
            <a:ext cx="7801928" cy="584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/>
            </a:lvl1pPr>
            <a:lvl2pPr marL="650001" indent="0">
              <a:buNone/>
              <a:defRPr sz="4000"/>
            </a:lvl2pPr>
            <a:lvl3pPr marL="1300002" indent="0">
              <a:buNone/>
              <a:defRPr sz="3400"/>
            </a:lvl3pPr>
            <a:lvl4pPr marL="1950004" indent="0">
              <a:buNone/>
              <a:defRPr sz="2800"/>
            </a:lvl4pPr>
            <a:lvl5pPr marL="2600005" indent="0">
              <a:buNone/>
              <a:defRPr sz="2800"/>
            </a:lvl5pPr>
            <a:lvl6pPr marL="3250006" indent="0">
              <a:buNone/>
              <a:defRPr sz="2800"/>
            </a:lvl6pPr>
            <a:lvl7pPr marL="3900007" indent="0">
              <a:buNone/>
              <a:defRPr sz="2800"/>
            </a:lvl7pPr>
            <a:lvl8pPr marL="4550009" indent="0">
              <a:buNone/>
              <a:defRPr sz="2800"/>
            </a:lvl8pPr>
            <a:lvl9pPr marL="5200010" indent="0">
              <a:buNone/>
              <a:defRPr sz="2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28578"/>
            <a:ext cx="7801928" cy="1143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50001" indent="0">
              <a:buNone/>
              <a:defRPr sz="1700"/>
            </a:lvl2pPr>
            <a:lvl3pPr marL="1300002" indent="0">
              <a:buNone/>
              <a:defRPr sz="1400"/>
            </a:lvl3pPr>
            <a:lvl4pPr marL="1950004" indent="0">
              <a:buNone/>
              <a:defRPr sz="1300"/>
            </a:lvl4pPr>
            <a:lvl5pPr marL="2600005" indent="0">
              <a:buNone/>
              <a:defRPr sz="1300"/>
            </a:lvl5pPr>
            <a:lvl6pPr marL="3250006" indent="0">
              <a:buNone/>
              <a:defRPr sz="1300"/>
            </a:lvl6pPr>
            <a:lvl7pPr marL="3900007" indent="0">
              <a:buNone/>
              <a:defRPr sz="1300"/>
            </a:lvl7pPr>
            <a:lvl8pPr marL="4550009" indent="0">
              <a:buNone/>
              <a:defRPr sz="1300"/>
            </a:lvl8pPr>
            <a:lvl9pPr marL="520001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161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36E204C1-A880-451C-8F5B-03B36D6BA536}" type="datetime1">
              <a:rPr lang="en-US" smtClean="0"/>
              <a:pPr/>
              <a:t>5/8/17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2765" y="9034257"/>
            <a:ext cx="4117684" cy="518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18969" y="9034257"/>
            <a:ext cx="3034083" cy="518951"/>
          </a:xfrm>
          <a:prstGeom prst="rect">
            <a:avLst/>
          </a:prstGeom>
        </p:spPr>
        <p:txBody>
          <a:bodyPr/>
          <a:lstStyle/>
          <a:p>
            <a:fld id="{D41AD4FF-D0D2-5349-AF92-8C7F5D810C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117_CC_PowerPoint.jp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3440" y="0"/>
            <a:ext cx="12996333" cy="9747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650001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01" indent="-487501" algn="l" defTabSz="650001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252" indent="-406251" algn="l" defTabSz="650001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003" indent="-325001" algn="l" defTabSz="650001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004" indent="-325001" algn="l" defTabSz="65000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6" indent="-325001" algn="l" defTabSz="650001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007" indent="-325001" algn="l" defTabSz="65000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008" indent="-325001" algn="l" defTabSz="65000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009" indent="-325001" algn="l" defTabSz="65000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011" indent="-325001" algn="l" defTabSz="65000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01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02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04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005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006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007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009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010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dreads.com/author/show/285217.Johann_Wolfgang_von_Goethe" TargetMode="External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Relationship Id="rId3" Type="http://schemas.openxmlformats.org/officeDocument/2006/relationships/image" Target="../media/image2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4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gif"/><Relationship Id="rId5" Type="http://schemas.openxmlformats.org/officeDocument/2006/relationships/image" Target="../media/image46.gif"/><Relationship Id="rId6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47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Relationship Id="rId3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jpeg"/><Relationship Id="rId3" Type="http://schemas.openxmlformats.org/officeDocument/2006/relationships/image" Target="../media/image7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eg"/><Relationship Id="rId3" Type="http://schemas.openxmlformats.org/officeDocument/2006/relationships/image" Target="../media/image8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jpeg"/><Relationship Id="rId3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jpeg"/><Relationship Id="rId3" Type="http://schemas.openxmlformats.org/officeDocument/2006/relationships/image" Target="../media/image8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Relationship Id="rId3" Type="http://schemas.openxmlformats.org/officeDocument/2006/relationships/image" Target="../media/image8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eg"/><Relationship Id="rId3" Type="http://schemas.openxmlformats.org/officeDocument/2006/relationships/image" Target="../media/image8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eg"/><Relationship Id="rId3" Type="http://schemas.openxmlformats.org/officeDocument/2006/relationships/image" Target="../media/image9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rriam-webster.com/dictionary/architectura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4614" y="4178728"/>
            <a:ext cx="2627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532380"/>
                </a:solidFill>
                <a:latin typeface="+mj-lt"/>
                <a:cs typeface="Tw Cen MT"/>
              </a:rPr>
              <a:t>TERRAZZO</a:t>
            </a:r>
            <a:endParaRPr lang="en-US" sz="4400" b="1" dirty="0">
              <a:solidFill>
                <a:srgbClr val="532380"/>
              </a:solidFill>
              <a:latin typeface="+mj-lt"/>
              <a:cs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01" y="4885547"/>
            <a:ext cx="8060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  <a:cs typeface="Tw Cen MT"/>
              </a:rPr>
              <a:t>Process – Evolution of Design – Delineation – Construction</a:t>
            </a:r>
          </a:p>
          <a:p>
            <a:r>
              <a:rPr lang="en-US" sz="2800" b="1" i="1" dirty="0" smtClean="0">
                <a:solidFill>
                  <a:schemeClr val="bg1"/>
                </a:solidFill>
                <a:latin typeface="+mj-lt"/>
                <a:cs typeface="Tw Cen MT"/>
              </a:rPr>
              <a:t>“The role of an architect”</a:t>
            </a:r>
          </a:p>
          <a:p>
            <a:endParaRPr lang="en-US" sz="7200" dirty="0">
              <a:solidFill>
                <a:schemeClr val="bg1"/>
              </a:solidFill>
              <a:latin typeface="+mj-lt"/>
              <a:cs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478" y="6652461"/>
            <a:ext cx="53336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NTMA – 94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Annual Convention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terrazzo_port24_lr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588" y="3185559"/>
            <a:ext cx="2110912" cy="1699988"/>
          </a:xfrm>
          <a:prstGeom prst="rect">
            <a:avLst/>
          </a:prstGeom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3185559"/>
            <a:ext cx="2563058" cy="1699987"/>
          </a:xfrm>
          <a:prstGeom prst="rect">
            <a:avLst/>
          </a:prstGeom>
        </p:spPr>
      </p:pic>
      <p:pic>
        <p:nvPicPr>
          <p:cNvPr id="10" name="Picture 9" descr="untitled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588" y="1353451"/>
            <a:ext cx="2762256" cy="1832108"/>
          </a:xfrm>
          <a:prstGeom prst="rect">
            <a:avLst/>
          </a:prstGeom>
        </p:spPr>
      </p:pic>
      <p:pic>
        <p:nvPicPr>
          <p:cNvPr id="11" name="Picture 10" descr="mtt-121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844" y="1353451"/>
            <a:ext cx="1911714" cy="183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Offices – present – “collaboration”  with consultants and clients = BEST DESIGN</a:t>
            </a:r>
            <a:endParaRPr lang="en-US" dirty="0"/>
          </a:p>
        </p:txBody>
      </p:sp>
      <p:pic>
        <p:nvPicPr>
          <p:cNvPr id="5" name="Picture Placeholder 4" descr="1 - image arch office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3104" y="1331844"/>
            <a:ext cx="5039069" cy="3777302"/>
          </a:xfrm>
        </p:spPr>
      </p:pic>
      <p:pic>
        <p:nvPicPr>
          <p:cNvPr id="6" name="Picture 5" descr="2 - image arch offic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121" y="2546066"/>
            <a:ext cx="5282618" cy="3953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smtClean="0"/>
              <a:t>Romantic Definition of</a:t>
            </a:r>
            <a:br>
              <a:rPr lang="en-US" sz="4400" b="1" i="1" dirty="0" smtClean="0"/>
            </a:br>
            <a:r>
              <a:rPr lang="en-US" sz="4400" b="1" i="1" dirty="0" smtClean="0"/>
              <a:t>“Architecture”</a:t>
            </a:r>
            <a:r>
              <a:rPr lang="en-US" sz="4400" b="1" dirty="0" smtClean="0">
                <a:solidFill>
                  <a:srgbClr val="532380"/>
                </a:solidFill>
              </a:rPr>
              <a:t/>
            </a:r>
            <a:br>
              <a:rPr lang="en-US" sz="4400" b="1" dirty="0" smtClean="0">
                <a:solidFill>
                  <a:srgbClr val="532380"/>
                </a:solidFill>
              </a:rPr>
            </a:br>
            <a:endParaRPr lang="en-US" sz="4400" b="1" dirty="0">
              <a:solidFill>
                <a:srgbClr val="5323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259" y="2274359"/>
            <a:ext cx="9226794" cy="6432734"/>
          </a:xfrm>
        </p:spPr>
        <p:txBody>
          <a:bodyPr/>
          <a:lstStyle/>
          <a:p>
            <a:r>
              <a:rPr lang="en-US" sz="3200" b="1" dirty="0" smtClean="0">
                <a:hlinkClick r:id="rId2"/>
              </a:rPr>
              <a:t>Johann Wolfgang von Goethe</a:t>
            </a:r>
            <a:endParaRPr lang="en-US" sz="3200" b="1" dirty="0" smtClean="0">
              <a:solidFill>
                <a:srgbClr val="532380"/>
              </a:solidFill>
            </a:endParaRPr>
          </a:p>
          <a:p>
            <a:r>
              <a:rPr lang="en-US" sz="3200" b="1" dirty="0" smtClean="0"/>
              <a:t>“Music is liquid architecture; Architecture is frozen music.”</a:t>
            </a:r>
            <a:r>
              <a:rPr lang="en-US" sz="3200" dirty="0" smtClean="0"/>
              <a:t> Goethe elaborated, by suggesting that architecture produces the same “tone” or effect in your mind as music.</a:t>
            </a:r>
            <a:endParaRPr lang="en-US" sz="4800" dirty="0" smtClean="0"/>
          </a:p>
          <a:p>
            <a:endParaRPr lang="en-US" sz="4800" dirty="0" smtClean="0"/>
          </a:p>
          <a:p>
            <a:endParaRPr lang="en-US" sz="4800" dirty="0"/>
          </a:p>
        </p:txBody>
      </p:sp>
      <p:pic>
        <p:nvPicPr>
          <p:cNvPr id="4" name="Picture 3" descr="4573-johann-goethe-231x3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17957" y="4663513"/>
            <a:ext cx="2775330" cy="360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b="1" dirty="0" smtClean="0">
                <a:solidFill>
                  <a:srgbClr val="532380"/>
                </a:solidFill>
              </a:rPr>
              <a:t>Projects </a:t>
            </a:r>
            <a:r>
              <a:rPr lang="en-US" sz="4400" b="1" dirty="0" smtClean="0">
                <a:solidFill>
                  <a:srgbClr val="532380"/>
                </a:solidFill>
              </a:rPr>
              <a:t/>
            </a:r>
            <a:br>
              <a:rPr lang="en-US" sz="4400" b="1" dirty="0" smtClean="0">
                <a:solidFill>
                  <a:srgbClr val="532380"/>
                </a:solidFill>
              </a:rPr>
            </a:br>
            <a:endParaRPr lang="en-US" sz="4400" b="1" dirty="0">
              <a:solidFill>
                <a:srgbClr val="5323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259" y="2274359"/>
            <a:ext cx="9226794" cy="643273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532380"/>
                </a:solidFill>
              </a:rPr>
              <a:t>Kansas City International Airport</a:t>
            </a:r>
          </a:p>
          <a:p>
            <a:endParaRPr lang="en-US" sz="3200" b="1" dirty="0" smtClean="0">
              <a:solidFill>
                <a:srgbClr val="532380"/>
              </a:solidFill>
            </a:endParaRPr>
          </a:p>
          <a:p>
            <a:r>
              <a:rPr lang="en-US" sz="3200" b="1" dirty="0" smtClean="0">
                <a:solidFill>
                  <a:srgbClr val="532380"/>
                </a:solidFill>
              </a:rPr>
              <a:t>Louis Armstrong International Airport</a:t>
            </a:r>
          </a:p>
          <a:p>
            <a:endParaRPr lang="en-US" sz="3200" b="1" dirty="0" smtClean="0">
              <a:solidFill>
                <a:srgbClr val="532380"/>
              </a:solidFill>
            </a:endParaRPr>
          </a:p>
          <a:p>
            <a:r>
              <a:rPr lang="en-US" sz="3200" b="1" dirty="0" smtClean="0">
                <a:solidFill>
                  <a:srgbClr val="532380"/>
                </a:solidFill>
              </a:rPr>
              <a:t>Denver International Airport (Concourse “C” Expansion</a:t>
            </a:r>
          </a:p>
          <a:p>
            <a:endParaRPr lang="en-US" sz="3200" b="1" dirty="0" smtClean="0">
              <a:solidFill>
                <a:srgbClr val="532380"/>
              </a:solidFill>
            </a:endParaRPr>
          </a:p>
          <a:p>
            <a:r>
              <a:rPr lang="en-US" sz="3200" b="1" dirty="0" smtClean="0">
                <a:solidFill>
                  <a:srgbClr val="532380"/>
                </a:solidFill>
              </a:rPr>
              <a:t>Minot International Airport</a:t>
            </a:r>
          </a:p>
          <a:p>
            <a:endParaRPr lang="en-US" sz="3200" b="1" dirty="0" smtClean="0">
              <a:solidFill>
                <a:srgbClr val="532380"/>
              </a:solidFill>
            </a:endParaRPr>
          </a:p>
          <a:p>
            <a:r>
              <a:rPr lang="en-US" sz="3200" b="1" dirty="0" smtClean="0">
                <a:solidFill>
                  <a:srgbClr val="532380"/>
                </a:solidFill>
              </a:rPr>
              <a:t>Space Battalion – Colorado National Guard @ Ft. Carson (in design)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MCI – Kansas City International Airport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Convergence of the Missouri and Kaw Rivers</a:t>
            </a:r>
          </a:p>
          <a:p>
            <a:r>
              <a:rPr lang="en-US" dirty="0" smtClean="0"/>
              <a:t>Winner NTMA Job of the year</a:t>
            </a:r>
            <a:endParaRPr lang="en-US" dirty="0"/>
          </a:p>
        </p:txBody>
      </p:sp>
      <p:pic>
        <p:nvPicPr>
          <p:cNvPr id="4" name="Picture 3" descr="CONVERGEN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72658"/>
            <a:ext cx="5695950" cy="44014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Plan</a:t>
            </a:r>
            <a:endParaRPr lang="en-US" sz="4400" dirty="0"/>
          </a:p>
        </p:txBody>
      </p:sp>
      <p:pic>
        <p:nvPicPr>
          <p:cNvPr id="4" name="Content Placeholder 3" descr="09-23-03 MAIN LEVEL CSB.t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24" y="1367184"/>
            <a:ext cx="7069879" cy="5659438"/>
          </a:xfrm>
        </p:spPr>
      </p:pic>
      <p:pic>
        <p:nvPicPr>
          <p:cNvPr id="5" name="Picture 4" descr="09-23-03 LOWER LEVEL CSB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630" y="3355975"/>
            <a:ext cx="5322734" cy="42608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MCI – design sketch</a:t>
            </a:r>
            <a:endParaRPr lang="en-US" sz="4400" dirty="0"/>
          </a:p>
        </p:txBody>
      </p:sp>
      <p:pic>
        <p:nvPicPr>
          <p:cNvPr id="4" name="Content Placeholder 3" descr="SKETCH PATTER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436" y="1652934"/>
            <a:ext cx="4157905" cy="6425854"/>
          </a:xfrm>
        </p:spPr>
      </p:pic>
      <p:pic>
        <p:nvPicPr>
          <p:cNvPr id="5" name="Picture 4" descr="P101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891" y="2418111"/>
            <a:ext cx="6429970" cy="48224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Mock-up</a:t>
            </a:r>
            <a:endParaRPr lang="en-US" sz="4400" dirty="0"/>
          </a:p>
        </p:txBody>
      </p:sp>
      <p:pic>
        <p:nvPicPr>
          <p:cNvPr id="4" name="Content Placeholder 3" descr="P10100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840" y="2014884"/>
            <a:ext cx="5691717" cy="4268788"/>
          </a:xfrm>
        </p:spPr>
      </p:pic>
      <p:pic>
        <p:nvPicPr>
          <p:cNvPr id="5" name="Picture 4" descr="P10100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687" y="3333751"/>
            <a:ext cx="6193366" cy="46450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Construction</a:t>
            </a:r>
            <a:endParaRPr lang="en-US" sz="4400" dirty="0"/>
          </a:p>
        </p:txBody>
      </p:sp>
      <p:pic>
        <p:nvPicPr>
          <p:cNvPr id="4" name="Content Placeholder 3" descr="Aerial Photo LANOIA 0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685" y="1318522"/>
            <a:ext cx="6304785" cy="4586977"/>
          </a:xfrm>
        </p:spPr>
      </p:pic>
      <p:pic>
        <p:nvPicPr>
          <p:cNvPr id="5" name="Picture 4" descr="Aerial Photo LANOIA 0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277" y="4305300"/>
            <a:ext cx="6009776" cy="38969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Completed Project</a:t>
            </a:r>
            <a:endParaRPr lang="en-US" sz="4400" dirty="0"/>
          </a:p>
        </p:txBody>
      </p:sp>
      <p:pic>
        <p:nvPicPr>
          <p:cNvPr id="4" name="Content Placeholder 3" descr="Picture 005.t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026" y="1521894"/>
            <a:ext cx="4432027" cy="6432550"/>
          </a:xfrm>
        </p:spPr>
      </p:pic>
      <p:pic>
        <p:nvPicPr>
          <p:cNvPr id="5" name="Picture 4" descr="Picture 001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1" y="1500534"/>
            <a:ext cx="4787460" cy="3739006"/>
          </a:xfrm>
          <a:prstGeom prst="rect">
            <a:avLst/>
          </a:prstGeom>
        </p:spPr>
      </p:pic>
      <p:pic>
        <p:nvPicPr>
          <p:cNvPr id="6" name="Picture 5" descr="Picture 006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507" y="4376998"/>
            <a:ext cx="3170048" cy="38250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Louis Armstrong International Airport (MSY)</a:t>
            </a:r>
            <a:br>
              <a:rPr lang="en-US" sz="4400" dirty="0" smtClean="0"/>
            </a:br>
            <a:r>
              <a:rPr lang="en-US" sz="4400" i="1" dirty="0" smtClean="0"/>
              <a:t>“design concept”</a:t>
            </a:r>
            <a:endParaRPr lang="en-US" sz="4400" i="1" dirty="0"/>
          </a:p>
        </p:txBody>
      </p:sp>
      <p:pic>
        <p:nvPicPr>
          <p:cNvPr id="3" name="Picture 2" descr="FLOOR STUD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99347" y="1896961"/>
            <a:ext cx="5953706" cy="2320536"/>
          </a:xfrm>
          <a:prstGeom prst="rect">
            <a:avLst/>
          </a:prstGeom>
        </p:spPr>
      </p:pic>
      <p:pic>
        <p:nvPicPr>
          <p:cNvPr id="4" name="Picture 3" descr="MSY RAILING TEST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61" y="1896961"/>
            <a:ext cx="3293189" cy="2414416"/>
          </a:xfrm>
          <a:prstGeom prst="rect">
            <a:avLst/>
          </a:prstGeom>
        </p:spPr>
      </p:pic>
      <p:pic>
        <p:nvPicPr>
          <p:cNvPr id="5" name="Picture 4" descr="2008-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78974" y="2236729"/>
            <a:ext cx="4489205" cy="78411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78940" y="3132992"/>
            <a:ext cx="9749032" cy="32008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Tw Cen MT" pitchFamily="34" charset="0"/>
              <a:buChar char="•"/>
            </a:pPr>
            <a:endParaRPr lang="en-US" sz="4000" dirty="0" smtClean="0">
              <a:solidFill>
                <a:srgbClr val="532380"/>
              </a:solidFill>
              <a:latin typeface="+mj-lt"/>
              <a:cs typeface="Tw Cen MT"/>
            </a:endParaRPr>
          </a:p>
          <a:p>
            <a:r>
              <a:rPr lang="en-US" sz="6600" b="1" dirty="0" smtClean="0">
                <a:solidFill>
                  <a:srgbClr val="532380"/>
                </a:solidFill>
                <a:latin typeface="+mj-lt"/>
                <a:cs typeface="Tw Cen MT"/>
              </a:rPr>
              <a:t>Coover Clark </a:t>
            </a:r>
          </a:p>
          <a:p>
            <a:r>
              <a:rPr lang="en-US" sz="4000" b="1" i="1" dirty="0" smtClean="0">
                <a:solidFill>
                  <a:srgbClr val="532380"/>
                </a:solidFill>
                <a:latin typeface="+mj-lt"/>
                <a:cs typeface="Tw Cen MT"/>
              </a:rPr>
              <a:t>Edward Balkin – Director of Design</a:t>
            </a:r>
            <a:endParaRPr lang="en-US" sz="4000" i="1" dirty="0" smtClean="0">
              <a:solidFill>
                <a:srgbClr val="532380"/>
              </a:solidFill>
              <a:latin typeface="+mj-lt"/>
              <a:cs typeface="Tw Cen MT"/>
            </a:endParaRPr>
          </a:p>
          <a:p>
            <a:endParaRPr lang="en-US" sz="2800" dirty="0" smtClean="0">
              <a:solidFill>
                <a:srgbClr val="532380"/>
              </a:solidFill>
              <a:latin typeface="Tw Cen MT"/>
              <a:cs typeface="Tw Cen MT"/>
            </a:endParaRPr>
          </a:p>
          <a:p>
            <a:pPr>
              <a:buFont typeface="Tw Cen MT" pitchFamily="34" charset="0"/>
              <a:buChar char="•"/>
            </a:pPr>
            <a:endParaRPr lang="en-US" sz="2800" dirty="0">
              <a:solidFill>
                <a:srgbClr val="532380"/>
              </a:solidFill>
              <a:latin typeface="Tw Cen MT"/>
              <a:cs typeface="Tw Cen M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MSY – Construction Document</a:t>
            </a:r>
            <a:endParaRPr lang="en-US" sz="4400" dirty="0"/>
          </a:p>
        </p:txBody>
      </p:sp>
      <p:pic>
        <p:nvPicPr>
          <p:cNvPr id="3" name="Picture 2" descr="A7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00" y="1409700"/>
            <a:ext cx="9743607" cy="69597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MSY – Construction Document</a:t>
            </a:r>
            <a:endParaRPr lang="en-US" sz="4400" dirty="0"/>
          </a:p>
        </p:txBody>
      </p:sp>
      <p:pic>
        <p:nvPicPr>
          <p:cNvPr id="3" name="Picture 2" descr="A7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00" y="1562893"/>
            <a:ext cx="9448799" cy="67491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MSY</a:t>
            </a:r>
            <a:endParaRPr lang="en-US" sz="4400" dirty="0"/>
          </a:p>
        </p:txBody>
      </p:sp>
      <p:pic>
        <p:nvPicPr>
          <p:cNvPr id="3" name="Picture 2" descr="_csf4222-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1" y="1633885"/>
            <a:ext cx="11931480" cy="50677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MSY</a:t>
            </a:r>
            <a:endParaRPr lang="en-US" sz="4400" dirty="0"/>
          </a:p>
        </p:txBody>
      </p:sp>
      <p:pic>
        <p:nvPicPr>
          <p:cNvPr id="4" name="Picture 3" descr="_csf4216-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1" y="1543050"/>
            <a:ext cx="5784850" cy="5784850"/>
          </a:xfrm>
          <a:prstGeom prst="rect">
            <a:avLst/>
          </a:prstGeom>
        </p:spPr>
      </p:pic>
      <p:pic>
        <p:nvPicPr>
          <p:cNvPr id="6" name="Picture 5" descr="_csf4178-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444" y="2665044"/>
            <a:ext cx="5627609" cy="562760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Denver International Airport- DEN</a:t>
            </a:r>
            <a:br>
              <a:rPr lang="en-US" sz="4400" dirty="0" smtClean="0"/>
            </a:br>
            <a:r>
              <a:rPr lang="en-US" sz="4400" dirty="0" smtClean="0"/>
              <a:t>Concourse “C” Expansion</a:t>
            </a:r>
            <a:endParaRPr lang="en-US" sz="4400" dirty="0"/>
          </a:p>
        </p:txBody>
      </p:sp>
      <p:pic>
        <p:nvPicPr>
          <p:cNvPr id="3" name="Picture 2" descr="j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69" y="1866899"/>
            <a:ext cx="2857500" cy="2857500"/>
          </a:xfrm>
          <a:prstGeom prst="rect">
            <a:avLst/>
          </a:prstGeom>
        </p:spPr>
      </p:pic>
      <p:pic>
        <p:nvPicPr>
          <p:cNvPr id="4" name="Picture 3" descr="radio signa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619" y="5600699"/>
            <a:ext cx="6767843" cy="2974975"/>
          </a:xfrm>
          <a:prstGeom prst="rect">
            <a:avLst/>
          </a:prstGeom>
        </p:spPr>
      </p:pic>
      <p:pic>
        <p:nvPicPr>
          <p:cNvPr id="5" name="Picture 4" descr="wind currents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937" y="1866899"/>
            <a:ext cx="4543425" cy="3733800"/>
          </a:xfrm>
          <a:prstGeom prst="rect">
            <a:avLst/>
          </a:prstGeom>
        </p:spPr>
      </p:pic>
      <p:pic>
        <p:nvPicPr>
          <p:cNvPr id="6" name="Picture 5" descr="radio signals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61" y="5600699"/>
            <a:ext cx="5276850" cy="2352675"/>
          </a:xfrm>
          <a:prstGeom prst="rect">
            <a:avLst/>
          </a:prstGeom>
        </p:spPr>
      </p:pic>
      <p:pic>
        <p:nvPicPr>
          <p:cNvPr id="7" name="Picture 6" descr="radio signals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0262" y="2311655"/>
            <a:ext cx="2505538" cy="25619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DEN – Studies (form)</a:t>
            </a:r>
            <a:endParaRPr lang="en-US" sz="4400" dirty="0"/>
          </a:p>
        </p:txBody>
      </p:sp>
      <p:pic>
        <p:nvPicPr>
          <p:cNvPr id="3" name="Picture 2" descr="080228 - SUBCORE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" y="1329084"/>
            <a:ext cx="5119674" cy="2834760"/>
          </a:xfrm>
          <a:prstGeom prst="rect">
            <a:avLst/>
          </a:prstGeom>
        </p:spPr>
      </p:pic>
      <p:pic>
        <p:nvPicPr>
          <p:cNvPr id="4" name="Picture 3" descr="080228 - SUBCORE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302" y="3810000"/>
            <a:ext cx="8526599" cy="47211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DEN – </a:t>
            </a:r>
            <a:r>
              <a:rPr lang="en-US" sz="4400" i="1" dirty="0" smtClean="0"/>
              <a:t>“Concept sketch”</a:t>
            </a:r>
            <a:endParaRPr lang="en-US" sz="4400" i="1" dirty="0"/>
          </a:p>
        </p:txBody>
      </p:sp>
      <p:pic>
        <p:nvPicPr>
          <p:cNvPr id="3" name="Picture 2" descr="080730 - DESIGN SKETC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124" y="1329084"/>
            <a:ext cx="7443876" cy="705209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DEN – studies; floor</a:t>
            </a:r>
            <a:endParaRPr lang="en-US" sz="4400" dirty="0"/>
          </a:p>
        </p:txBody>
      </p:sp>
      <p:pic>
        <p:nvPicPr>
          <p:cNvPr id="3" name="Picture 2" descr="080723 - PERSPECTIVE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447" y="1723610"/>
            <a:ext cx="5403915" cy="3496651"/>
          </a:xfrm>
          <a:prstGeom prst="rect">
            <a:avLst/>
          </a:prstGeom>
        </p:spPr>
      </p:pic>
      <p:pic>
        <p:nvPicPr>
          <p:cNvPr id="4" name="Picture 3" descr="080723 - PERSPECTIVE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4457700"/>
            <a:ext cx="6614463" cy="3651296"/>
          </a:xfrm>
          <a:prstGeom prst="rect">
            <a:avLst/>
          </a:prstGeom>
        </p:spPr>
      </p:pic>
      <p:pic>
        <p:nvPicPr>
          <p:cNvPr id="5" name="Picture 4" descr="radio signals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803" y="2014884"/>
            <a:ext cx="2114550" cy="2162175"/>
          </a:xfrm>
          <a:prstGeom prst="rect">
            <a:avLst/>
          </a:prstGeom>
        </p:spPr>
      </p:pic>
      <p:pic>
        <p:nvPicPr>
          <p:cNvPr id="6" name="Picture 5" descr="080723 - PERSPECTIVE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1" y="3463244"/>
            <a:ext cx="5126911" cy="331741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DEN - rendering</a:t>
            </a:r>
            <a:endParaRPr lang="en-US" sz="4400" dirty="0"/>
          </a:p>
        </p:txBody>
      </p:sp>
      <p:pic>
        <p:nvPicPr>
          <p:cNvPr id="4" name="Picture 3" descr="SUBCORE PRESENTAT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647" y="2782213"/>
            <a:ext cx="9214503" cy="5168737"/>
          </a:xfrm>
          <a:prstGeom prst="rect">
            <a:avLst/>
          </a:prstGeom>
        </p:spPr>
      </p:pic>
      <p:pic>
        <p:nvPicPr>
          <p:cNvPr id="5" name="Picture 4" descr="080228 - SUBCORE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1" y="899953"/>
            <a:ext cx="2848947" cy="15774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342"/>
            <a:ext cx="13003213" cy="1624542"/>
          </a:xfrm>
        </p:spPr>
        <p:txBody>
          <a:bodyPr/>
          <a:lstStyle/>
          <a:p>
            <a:r>
              <a:rPr lang="en-US" sz="4400" dirty="0" smtClean="0"/>
              <a:t>Minot International Airport – MOT</a:t>
            </a:r>
            <a:br>
              <a:rPr lang="en-US" sz="4400" dirty="0" smtClean="0"/>
            </a:br>
            <a:r>
              <a:rPr lang="en-US" sz="4400" i="1" dirty="0" smtClean="0"/>
              <a:t>“concept images” </a:t>
            </a:r>
            <a:r>
              <a:rPr lang="en-US" sz="4400" dirty="0" smtClean="0"/>
              <a:t>– </a:t>
            </a:r>
            <a:r>
              <a:rPr lang="en-US" sz="4400" i="1" dirty="0" smtClean="0"/>
              <a:t>The Magic City</a:t>
            </a:r>
            <a:r>
              <a:rPr lang="en-US" sz="4400" b="1" dirty="0" smtClean="0">
                <a:solidFill>
                  <a:srgbClr val="532380"/>
                </a:solidFill>
              </a:rPr>
              <a:t/>
            </a:r>
            <a:br>
              <a:rPr lang="en-US" sz="4400" b="1" dirty="0" smtClean="0">
                <a:solidFill>
                  <a:srgbClr val="532380"/>
                </a:solidFill>
              </a:rPr>
            </a:b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85" y="2931458"/>
            <a:ext cx="10284728" cy="4680303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sz="3200" b="1" dirty="0" smtClean="0">
              <a:solidFill>
                <a:srgbClr val="532380"/>
              </a:solidFill>
              <a:latin typeface="+mj-lt"/>
            </a:endParaRPr>
          </a:p>
          <a:p>
            <a:pPr>
              <a:buNone/>
            </a:pPr>
            <a:endParaRPr lang="en-US" sz="3200" b="1" dirty="0">
              <a:solidFill>
                <a:srgbClr val="532380"/>
              </a:solidFill>
              <a:latin typeface="+mj-lt"/>
            </a:endParaRPr>
          </a:p>
        </p:txBody>
      </p:sp>
      <p:pic>
        <p:nvPicPr>
          <p:cNvPr id="7" name="Picture 6" descr="Tressel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45" y="2474258"/>
            <a:ext cx="6240404" cy="4680303"/>
          </a:xfrm>
          <a:prstGeom prst="rect">
            <a:avLst/>
          </a:prstGeom>
        </p:spPr>
      </p:pic>
      <p:pic>
        <p:nvPicPr>
          <p:cNvPr id="10" name="Picture 9" descr="129221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12136" y="4557157"/>
            <a:ext cx="5218014" cy="3913511"/>
          </a:xfrm>
          <a:prstGeom prst="rect">
            <a:avLst/>
          </a:prstGeom>
        </p:spPr>
      </p:pic>
      <p:pic>
        <p:nvPicPr>
          <p:cNvPr id="6" name="Picture 5" descr="IMG_064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300" y="1774899"/>
            <a:ext cx="3416938" cy="2562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cs typeface="Tw Cen MT"/>
              </a:rPr>
              <a:t>Plan for today!!!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856" y="2222384"/>
            <a:ext cx="10368357" cy="5565276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COOVER CLARK </a:t>
            </a:r>
            <a:r>
              <a:rPr lang="en-US" dirty="0" smtClean="0"/>
              <a:t>– Who we are?</a:t>
            </a:r>
          </a:p>
          <a:p>
            <a:pPr>
              <a:buNone/>
            </a:pPr>
            <a:r>
              <a:rPr lang="en-US" b="1" dirty="0" smtClean="0"/>
              <a:t>PROCESS</a:t>
            </a:r>
            <a:r>
              <a:rPr lang="en-US" dirty="0" smtClean="0"/>
              <a:t> – What architects do?</a:t>
            </a:r>
          </a:p>
          <a:p>
            <a:pPr>
              <a:buNone/>
            </a:pPr>
            <a:r>
              <a:rPr lang="en-US" b="1" dirty="0" smtClean="0"/>
              <a:t>EVOLUTION </a:t>
            </a:r>
            <a:r>
              <a:rPr lang="en-US" dirty="0" smtClean="0"/>
              <a:t>-Concept to Reality</a:t>
            </a:r>
          </a:p>
          <a:p>
            <a:pPr>
              <a:buNone/>
            </a:pPr>
            <a:r>
              <a:rPr lang="en-US" b="1" dirty="0" smtClean="0"/>
              <a:t>DELINEATION</a:t>
            </a:r>
            <a:r>
              <a:rPr lang="en-US" dirty="0" smtClean="0"/>
              <a:t> – What we speak to?</a:t>
            </a:r>
          </a:p>
          <a:p>
            <a:pPr>
              <a:buNone/>
            </a:pPr>
            <a:r>
              <a:rPr lang="en-US" b="1" dirty="0" smtClean="0"/>
              <a:t>CONSTRUCTION</a:t>
            </a:r>
            <a:r>
              <a:rPr lang="en-US" dirty="0" smtClean="0"/>
              <a:t> – How we get it done?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Closing thoughts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MOT – </a:t>
            </a:r>
            <a:r>
              <a:rPr lang="en-US" sz="4400" i="1" dirty="0" smtClean="0"/>
              <a:t>“concept images”</a:t>
            </a:r>
            <a:endParaRPr lang="en-US" sz="4400" i="1" dirty="0"/>
          </a:p>
        </p:txBody>
      </p:sp>
      <p:pic>
        <p:nvPicPr>
          <p:cNvPr id="11" name="Content Placeholder 5" descr="10oil-drilling-derrick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86736" y="2014884"/>
            <a:ext cx="3810000" cy="4467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Drilling rig sunse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43661" y="5902557"/>
            <a:ext cx="317961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9drilling rig line drawin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52253" y="2454141"/>
            <a:ext cx="6400800" cy="44559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MOT – </a:t>
            </a:r>
            <a:r>
              <a:rPr lang="en-US" sz="4400" i="1" dirty="0" smtClean="0"/>
              <a:t>“concept images”</a:t>
            </a:r>
            <a:endParaRPr lang="en-US" sz="4400" i="1" dirty="0"/>
          </a:p>
        </p:txBody>
      </p:sp>
      <p:pic>
        <p:nvPicPr>
          <p:cNvPr id="9" name="Content Placeholder 8" descr="11ge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14169" y="1571355"/>
            <a:ext cx="7315200" cy="4989643"/>
          </a:xfrm>
          <a:ln>
            <a:solidFill>
              <a:schemeClr val="tx1"/>
            </a:solidFill>
          </a:ln>
        </p:spPr>
      </p:pic>
      <p:pic>
        <p:nvPicPr>
          <p:cNvPr id="10" name="Picture 9" descr="12 Bad Lands N Dakot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623" y="3708463"/>
            <a:ext cx="3657600" cy="4849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MOT – “architecture” </a:t>
            </a:r>
            <a:endParaRPr lang="en-US" sz="4400" dirty="0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936" y="2559897"/>
            <a:ext cx="5652654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175" y="4697791"/>
            <a:ext cx="5652654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282" y="1413682"/>
            <a:ext cx="5652654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Terrazzo – “concept” </a:t>
            </a:r>
            <a:endParaRPr lang="en-US" sz="4400" dirty="0"/>
          </a:p>
        </p:txBody>
      </p:sp>
      <p:pic>
        <p:nvPicPr>
          <p:cNvPr id="4" name="Picture 3" descr="2012-08-29_Terrazzo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650161" y="2014884"/>
            <a:ext cx="12175171" cy="563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Terrazzo – Construction Document</a:t>
            </a:r>
            <a:endParaRPr lang="en-US" sz="4400" dirty="0"/>
          </a:p>
        </p:txBody>
      </p:sp>
      <p:pic>
        <p:nvPicPr>
          <p:cNvPr id="5" name="Picture 4" descr="C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1" y="1110127"/>
            <a:ext cx="11702892" cy="7574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Terrazzo – Construction Document</a:t>
            </a:r>
            <a:endParaRPr lang="en-US" sz="4400" dirty="0"/>
          </a:p>
        </p:txBody>
      </p:sp>
      <p:pic>
        <p:nvPicPr>
          <p:cNvPr id="4" name="Picture 3" descr="terrazzo interior pl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1" y="1158618"/>
            <a:ext cx="11446589" cy="740884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Terrazzo – Construction Document</a:t>
            </a:r>
            <a:br>
              <a:rPr lang="en-US" sz="4400" dirty="0" smtClean="0"/>
            </a:br>
            <a:r>
              <a:rPr lang="en-US" sz="4400" dirty="0" smtClean="0"/>
              <a:t>STRUCTURAL</a:t>
            </a:r>
            <a:endParaRPr lang="en-US" sz="4400" dirty="0"/>
          </a:p>
        </p:txBody>
      </p:sp>
      <p:pic>
        <p:nvPicPr>
          <p:cNvPr id="4" name="Picture 3" descr="SLA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1" y="1793008"/>
            <a:ext cx="10610849" cy="686584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Terrazzo – Construction Document</a:t>
            </a:r>
            <a:br>
              <a:rPr lang="en-US" sz="4400" dirty="0" smtClean="0"/>
            </a:br>
            <a:r>
              <a:rPr lang="en-US" sz="4400" dirty="0" smtClean="0"/>
              <a:t>GRANITE SHOP DRAWING</a:t>
            </a:r>
            <a:endParaRPr lang="en-US" sz="4400" dirty="0"/>
          </a:p>
        </p:txBody>
      </p:sp>
      <p:pic>
        <p:nvPicPr>
          <p:cNvPr id="4" name="Picture 3" descr="grani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061" y="1951092"/>
            <a:ext cx="9179640" cy="655688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Terrazzo – Construction Document</a:t>
            </a:r>
            <a:br>
              <a:rPr lang="en-US" sz="4400" dirty="0" smtClean="0"/>
            </a:br>
            <a:r>
              <a:rPr lang="en-US" sz="4400" dirty="0" smtClean="0"/>
              <a:t>TERRAZZO SHOP DRAWING</a:t>
            </a:r>
            <a:endParaRPr lang="en-US" sz="4400" dirty="0"/>
          </a:p>
        </p:txBody>
      </p:sp>
      <p:pic>
        <p:nvPicPr>
          <p:cNvPr id="4" name="Picture 3" descr="terrazzo sh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403" y="2014884"/>
            <a:ext cx="9677400" cy="6451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Terrazzo – Construction Document</a:t>
            </a:r>
            <a:br>
              <a:rPr lang="en-US" sz="4400" dirty="0" smtClean="0"/>
            </a:br>
            <a:r>
              <a:rPr lang="en-US" sz="4400" dirty="0" smtClean="0"/>
              <a:t>DETAILS</a:t>
            </a:r>
            <a:endParaRPr lang="en-US" sz="4400" dirty="0"/>
          </a:p>
        </p:txBody>
      </p:sp>
      <p:pic>
        <p:nvPicPr>
          <p:cNvPr id="3" name="Picture 2" descr="DETAI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767902"/>
            <a:ext cx="10306049" cy="66706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About CooverClark - Aviation</a:t>
            </a:r>
            <a:endParaRPr lang="en-US" sz="4400" dirty="0"/>
          </a:p>
        </p:txBody>
      </p:sp>
      <p:pic>
        <p:nvPicPr>
          <p:cNvPr id="5" name="Picture 4" descr="_cs-ext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2538"/>
            <a:ext cx="8582174" cy="5727668"/>
          </a:xfrm>
          <a:prstGeom prst="rect">
            <a:avLst/>
          </a:prstGeom>
        </p:spPr>
      </p:pic>
      <p:pic>
        <p:nvPicPr>
          <p:cNvPr id="6" name="Picture 5" descr="_csf4204-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235" y="1742538"/>
            <a:ext cx="4416725" cy="5727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Terrazzo – Mock-up</a:t>
            </a:r>
            <a:br>
              <a:rPr lang="en-US" sz="4400" dirty="0" smtClean="0"/>
            </a:br>
            <a:r>
              <a:rPr lang="en-US" sz="4400" dirty="0" smtClean="0"/>
              <a:t>@ fabricator</a:t>
            </a:r>
            <a:endParaRPr lang="en-US" sz="4400" dirty="0"/>
          </a:p>
        </p:txBody>
      </p:sp>
      <p:pic>
        <p:nvPicPr>
          <p:cNvPr id="3" name="Picture 2" descr="Minot Floor Mock FINAL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409" y="2014884"/>
            <a:ext cx="8452644" cy="6531588"/>
          </a:xfrm>
          <a:prstGeom prst="rect">
            <a:avLst/>
          </a:prstGeom>
        </p:spPr>
      </p:pic>
      <p:pic>
        <p:nvPicPr>
          <p:cNvPr id="4" name="Picture 3" descr="IMG_08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1" y="1276350"/>
            <a:ext cx="3649133" cy="27368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Terrazzo – </a:t>
            </a:r>
            <a:r>
              <a:rPr lang="en-US" sz="4400" i="1" dirty="0" smtClean="0"/>
              <a:t>“Story Board”</a:t>
            </a:r>
            <a:endParaRPr lang="en-US" sz="4400" i="1" dirty="0"/>
          </a:p>
        </p:txBody>
      </p:sp>
      <p:pic>
        <p:nvPicPr>
          <p:cNvPr id="4" name="Content Placeholder 3" descr="_023MinotAirptLR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396" y="1246188"/>
            <a:ext cx="4474103" cy="7115954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</a:t>
            </a:r>
            <a:endParaRPr lang="en-US" dirty="0"/>
          </a:p>
        </p:txBody>
      </p:sp>
      <p:pic>
        <p:nvPicPr>
          <p:cNvPr id="3" name="Picture 2" descr="_035MinotAirptLR(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1" y="1485900"/>
            <a:ext cx="5158285" cy="3084534"/>
          </a:xfrm>
          <a:prstGeom prst="rect">
            <a:avLst/>
          </a:prstGeom>
        </p:spPr>
      </p:pic>
      <p:pic>
        <p:nvPicPr>
          <p:cNvPr id="4" name="Picture 3" descr="_014MinotAirptL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050" y="3295650"/>
            <a:ext cx="7172313" cy="4786738"/>
          </a:xfrm>
          <a:prstGeom prst="rect">
            <a:avLst/>
          </a:prstGeom>
        </p:spPr>
      </p:pic>
      <p:pic>
        <p:nvPicPr>
          <p:cNvPr id="5" name="Picture 4" descr="_023MinotAirptL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251" y="160632"/>
            <a:ext cx="1858549" cy="295597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MOT</a:t>
            </a:r>
            <a:endParaRPr lang="en-US" sz="4400" dirty="0"/>
          </a:p>
        </p:txBody>
      </p:sp>
      <p:pic>
        <p:nvPicPr>
          <p:cNvPr id="6" name="Picture 5" descr="_020MinotAirptLR(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1" y="1329084"/>
            <a:ext cx="5307060" cy="6562930"/>
          </a:xfrm>
          <a:prstGeom prst="rect">
            <a:avLst/>
          </a:prstGeom>
        </p:spPr>
      </p:pic>
      <p:pic>
        <p:nvPicPr>
          <p:cNvPr id="8" name="Picture 7" descr="_039MinotAirptL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971" y="2768102"/>
            <a:ext cx="6395832" cy="4268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Space Battalion – Ft. Carson</a:t>
            </a:r>
            <a:br>
              <a:rPr lang="en-US" sz="4400" dirty="0" smtClean="0"/>
            </a:br>
            <a:r>
              <a:rPr lang="en-US" sz="4400" i="1" dirty="0" smtClean="0"/>
              <a:t>(in design)</a:t>
            </a:r>
            <a:endParaRPr lang="en-US" sz="4400" i="1" dirty="0"/>
          </a:p>
        </p:txBody>
      </p:sp>
      <p:pic>
        <p:nvPicPr>
          <p:cNvPr id="3" name="Picture 2" descr="sb - 3D View - EXT PRSP 9 Realistic-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810" y="2529234"/>
            <a:ext cx="8771439" cy="5543550"/>
          </a:xfrm>
          <a:prstGeom prst="rect">
            <a:avLst/>
          </a:prstGeom>
        </p:spPr>
      </p:pic>
      <p:pic>
        <p:nvPicPr>
          <p:cNvPr id="4" name="Picture 3" descr="117Space-DUI1-8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31" y="1475212"/>
            <a:ext cx="3047922" cy="304792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Space Battalion – “concept”</a:t>
            </a:r>
            <a:endParaRPr lang="en-US" sz="4000" dirty="0"/>
          </a:p>
        </p:txBody>
      </p:sp>
      <p:pic>
        <p:nvPicPr>
          <p:cNvPr id="3" name="Picture 2" descr="space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74951" y="218207"/>
            <a:ext cx="3390900" cy="5240482"/>
          </a:xfrm>
          <a:prstGeom prst="rect">
            <a:avLst/>
          </a:prstGeom>
        </p:spPr>
      </p:pic>
      <p:pic>
        <p:nvPicPr>
          <p:cNvPr id="4" name="Picture 3" descr="sb - 3D View - 3D View 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714" y="3028950"/>
            <a:ext cx="8104945" cy="528037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Pre-Construction </a:t>
            </a:r>
            <a:endParaRPr lang="en-US" sz="4000" dirty="0"/>
          </a:p>
        </p:txBody>
      </p:sp>
      <p:pic>
        <p:nvPicPr>
          <p:cNvPr id="6" name="Content Placeholder 5" descr="TERRAZZO 01PRE CON Minot International Airport July 20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1" y="981926"/>
            <a:ext cx="5807789" cy="7515962"/>
          </a:xfrm>
        </p:spPr>
      </p:pic>
      <p:pic>
        <p:nvPicPr>
          <p:cNvPr id="7" name="Picture 6" descr="TERRAZZO 02PRE CON Minot International Airport July 20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520" y="765522"/>
            <a:ext cx="5975010" cy="773236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Pre-Construction</a:t>
            </a:r>
            <a:endParaRPr lang="en-US" sz="4000" dirty="0"/>
          </a:p>
        </p:txBody>
      </p:sp>
      <p:pic>
        <p:nvPicPr>
          <p:cNvPr id="6" name="Content Placeholder 5" descr="TERRAZZO 03PRE CON Minot International Airport July 20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1" y="1126108"/>
            <a:ext cx="5851444" cy="7322434"/>
          </a:xfrm>
        </p:spPr>
      </p:pic>
      <p:pic>
        <p:nvPicPr>
          <p:cNvPr id="7" name="Picture 6" descr="TERRAZZO 04PRE CON Minot International Airport July 20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605" y="1126108"/>
            <a:ext cx="5658245" cy="732243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559" y="2274359"/>
            <a:ext cx="10666493" cy="5609801"/>
          </a:xfrm>
        </p:spPr>
        <p:txBody>
          <a:bodyPr/>
          <a:lstStyle/>
          <a:p>
            <a:r>
              <a:rPr lang="en-US" sz="4000" dirty="0" smtClean="0"/>
              <a:t>How we sell terrazzo to clients</a:t>
            </a:r>
          </a:p>
          <a:p>
            <a:r>
              <a:rPr lang="en-US" sz="4000" dirty="0" smtClean="0"/>
              <a:t>Specifications</a:t>
            </a:r>
          </a:p>
          <a:p>
            <a:r>
              <a:rPr lang="en-US" sz="4000" dirty="0" smtClean="0"/>
              <a:t>Waterproof membrane – add to ALL jobs!</a:t>
            </a:r>
          </a:p>
          <a:p>
            <a:r>
              <a:rPr lang="en-US" sz="4000" dirty="0" smtClean="0"/>
              <a:t>Grit – how to determine grit in the spec for maintenance</a:t>
            </a:r>
          </a:p>
          <a:p>
            <a:r>
              <a:rPr lang="en-US" sz="4000" dirty="0" smtClean="0"/>
              <a:t>How to maintain terrazzo – list of requirements for the client – NO SURPRISES!</a:t>
            </a:r>
          </a:p>
          <a:p>
            <a:r>
              <a:rPr lang="en-US" sz="4000" dirty="0" smtClean="0"/>
              <a:t>Heated slabs – additional info!</a:t>
            </a:r>
            <a:endParaRPr lang="en-US" sz="4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119" y="2274358"/>
            <a:ext cx="10503933" cy="6585161"/>
          </a:xfrm>
        </p:spPr>
        <p:txBody>
          <a:bodyPr/>
          <a:lstStyle/>
          <a:p>
            <a:r>
              <a:rPr lang="en-US" sz="4000" dirty="0" smtClean="0"/>
              <a:t>Dividers – how to draw and specify them – how to elaborate on divider joints</a:t>
            </a:r>
          </a:p>
          <a:p>
            <a:r>
              <a:rPr lang="en-US" sz="4000" dirty="0" smtClean="0"/>
              <a:t>Cold temp. construction and the negative effect of propane</a:t>
            </a:r>
          </a:p>
          <a:p>
            <a:r>
              <a:rPr lang="en-US" sz="4000" dirty="0" smtClean="0"/>
              <a:t>How to determine sequence when using “other” materials in the floor</a:t>
            </a:r>
          </a:p>
          <a:p>
            <a:r>
              <a:rPr lang="en-US" sz="4000" dirty="0" smtClean="0"/>
              <a:t>Moisture content of slab - specifications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Aviation</a:t>
            </a:r>
            <a:endParaRPr lang="en-US" sz="4400" dirty="0"/>
          </a:p>
        </p:txBody>
      </p:sp>
      <p:pic>
        <p:nvPicPr>
          <p:cNvPr id="5" name="Picture 4" descr="ICT_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50" y="1769682"/>
            <a:ext cx="5865975" cy="3910650"/>
          </a:xfrm>
          <a:prstGeom prst="rect">
            <a:avLst/>
          </a:prstGeom>
        </p:spPr>
      </p:pic>
      <p:pic>
        <p:nvPicPr>
          <p:cNvPr id="8" name="Picture 7" descr="ICT_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543" y="1769682"/>
            <a:ext cx="6174144" cy="4116096"/>
          </a:xfrm>
          <a:prstGeom prst="rect">
            <a:avLst/>
          </a:prstGeom>
        </p:spPr>
      </p:pic>
      <p:pic>
        <p:nvPicPr>
          <p:cNvPr id="7" name="Picture 6" descr="Website_ICT Car Rental Building-3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894" y="5680332"/>
            <a:ext cx="8707258" cy="2979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r>
              <a:rPr lang="en-US" sz="4800" dirty="0" err="1" smtClean="0"/>
              <a:t>ter·raz·zo</a:t>
            </a:r>
            <a:endParaRPr lang="en-US" sz="4800" dirty="0" smtClean="0"/>
          </a:p>
          <a:p>
            <a:r>
              <a:rPr lang="en-US" sz="4800" dirty="0" smtClean="0"/>
              <a:t>[</a:t>
            </a:r>
            <a:r>
              <a:rPr lang="en-US" sz="4800" dirty="0" err="1" smtClean="0"/>
              <a:t>təˈräzō</a:t>
            </a:r>
            <a:r>
              <a:rPr lang="en-US" sz="4800" dirty="0" smtClean="0"/>
              <a:t>, </a:t>
            </a:r>
            <a:r>
              <a:rPr lang="en-US" sz="4800" dirty="0" err="1" smtClean="0"/>
              <a:t>təˈrätsō</a:t>
            </a:r>
            <a:r>
              <a:rPr lang="en-US" sz="4800" dirty="0" smtClean="0"/>
              <a:t>]</a:t>
            </a:r>
            <a:endParaRPr lang="en-US" dirty="0" smtClean="0"/>
          </a:p>
          <a:p>
            <a:r>
              <a:rPr lang="en-US" dirty="0" smtClean="0"/>
              <a:t>flooring material consisting of chips of marble or granite set in concrete and polished to give a smooth surface.</a:t>
            </a:r>
          </a:p>
          <a:p>
            <a:endParaRPr lang="en-US" dirty="0"/>
          </a:p>
        </p:txBody>
      </p:sp>
      <p:pic>
        <p:nvPicPr>
          <p:cNvPr id="4" name="Picture 3" descr="old terrazz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309" y="1049385"/>
            <a:ext cx="3201491" cy="4802237"/>
          </a:xfrm>
          <a:prstGeom prst="rect">
            <a:avLst/>
          </a:prstGeom>
        </p:spPr>
      </p:pic>
      <p:pic>
        <p:nvPicPr>
          <p:cNvPr id="5" name="Picture 4" descr="old terrazzo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99" y="685516"/>
            <a:ext cx="3184701" cy="404408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9,000–8,000 BC to present – </a:t>
            </a:r>
            <a:br>
              <a:rPr lang="en-US" sz="4400" dirty="0" smtClean="0"/>
            </a:br>
            <a:r>
              <a:rPr lang="en-US" sz="3600" dirty="0" smtClean="0"/>
              <a:t>Josh, Bob, Chris, Scott, Rick, Darin, Leslie</a:t>
            </a:r>
            <a:r>
              <a:rPr lang="en-US" sz="3600" smtClean="0"/>
              <a:t>, Mark</a:t>
            </a:r>
            <a:endParaRPr lang="en-US" sz="3600" dirty="0"/>
          </a:p>
        </p:txBody>
      </p:sp>
      <p:pic>
        <p:nvPicPr>
          <p:cNvPr id="4" name="Content Placeholder 3" descr="PHOTO WITH FAC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635" y="1786284"/>
            <a:ext cx="10794568" cy="683906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04950" y="327605"/>
            <a:ext cx="584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w Cen MT"/>
                <a:cs typeface="Tw Cen MT"/>
              </a:rPr>
              <a:t>Other Project Experience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56967" y="2065021"/>
            <a:ext cx="5963033" cy="5238749"/>
          </a:xfrm>
          <a:prstGeom prst="rect">
            <a:avLst/>
          </a:prstGeom>
        </p:spPr>
        <p:txBody>
          <a:bodyPr lIns="130000" tIns="65000" rIns="130000" bIns="65000">
            <a:normAutofit fontScale="85000" lnSpcReduction="20000"/>
          </a:bodyPr>
          <a:lstStyle/>
          <a:p>
            <a:pPr marL="975002" lvl="1" indent="-32500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532380"/>
                </a:solidFill>
                <a:latin typeface="Tw Cen MT"/>
                <a:cs typeface="Tw Cen MT"/>
              </a:rPr>
              <a:t>Readiness Centers</a:t>
            </a:r>
            <a:endParaRPr lang="en-US" sz="3200" dirty="0">
              <a:solidFill>
                <a:srgbClr val="532380"/>
              </a:solidFill>
              <a:latin typeface="Tw Cen MT"/>
              <a:cs typeface="Tw Cen MT"/>
            </a:endParaRPr>
          </a:p>
          <a:p>
            <a:pPr marL="975002" lvl="1" indent="-32500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532380"/>
                </a:solidFill>
                <a:latin typeface="Tw Cen MT"/>
                <a:cs typeface="Tw Cen MT"/>
              </a:rPr>
              <a:t>Headquarters </a:t>
            </a:r>
            <a:r>
              <a:rPr lang="en-US" sz="3200" dirty="0">
                <a:solidFill>
                  <a:srgbClr val="532380"/>
                </a:solidFill>
                <a:latin typeface="Tw Cen MT"/>
                <a:cs typeface="Tw Cen MT"/>
              </a:rPr>
              <a:t>/ </a:t>
            </a:r>
            <a:r>
              <a:rPr lang="en-US" sz="3200" dirty="0" smtClean="0">
                <a:solidFill>
                  <a:srgbClr val="532380"/>
                </a:solidFill>
                <a:latin typeface="Tw Cen MT"/>
                <a:cs typeface="Tw Cen MT"/>
              </a:rPr>
              <a:t>Administration</a:t>
            </a:r>
          </a:p>
          <a:p>
            <a:pPr marL="975002" lvl="1" indent="-32500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532380"/>
                </a:solidFill>
                <a:latin typeface="Tw Cen MT"/>
                <a:cs typeface="Tw Cen MT"/>
              </a:rPr>
              <a:t>Access Control</a:t>
            </a:r>
          </a:p>
          <a:p>
            <a:pPr marL="975002" lvl="1" indent="-32500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532380"/>
                </a:solidFill>
                <a:latin typeface="Tw Cen MT"/>
                <a:cs typeface="Tw Cen MT"/>
              </a:rPr>
              <a:t>Aviation</a:t>
            </a:r>
            <a:endParaRPr lang="en-US" sz="3200" dirty="0">
              <a:solidFill>
                <a:srgbClr val="532380"/>
              </a:solidFill>
              <a:latin typeface="Tw Cen MT"/>
              <a:cs typeface="Tw Cen MT"/>
            </a:endParaRPr>
          </a:p>
          <a:p>
            <a:pPr marL="975002" lvl="1" indent="-32500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532380"/>
                </a:solidFill>
                <a:latin typeface="Tw Cen MT"/>
                <a:cs typeface="Tw Cen MT"/>
              </a:rPr>
              <a:t>Education / Training Centers</a:t>
            </a:r>
            <a:endParaRPr lang="en-US" sz="3200" dirty="0">
              <a:solidFill>
                <a:srgbClr val="532380"/>
              </a:solidFill>
              <a:latin typeface="Tw Cen MT"/>
              <a:cs typeface="Tw Cen MT"/>
            </a:endParaRPr>
          </a:p>
          <a:p>
            <a:pPr marL="975002" lvl="1" indent="-32500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532380"/>
                </a:solidFill>
                <a:latin typeface="Tw Cen MT"/>
                <a:cs typeface="Tw Cen MT"/>
              </a:rPr>
              <a:t>Maintenance / Public </a:t>
            </a:r>
            <a:r>
              <a:rPr lang="en-US" sz="3200" dirty="0" smtClean="0">
                <a:solidFill>
                  <a:srgbClr val="532380"/>
                </a:solidFill>
                <a:latin typeface="Tw Cen MT"/>
                <a:cs typeface="Tw Cen MT"/>
              </a:rPr>
              <a:t>Safety</a:t>
            </a:r>
            <a:endParaRPr lang="en-US" sz="3200" dirty="0">
              <a:solidFill>
                <a:srgbClr val="532380"/>
              </a:solidFill>
              <a:latin typeface="Tw Cen MT"/>
              <a:cs typeface="Tw Cen MT"/>
            </a:endParaRPr>
          </a:p>
          <a:p>
            <a:pPr marL="975002" lvl="1" indent="-32500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532380"/>
                </a:solidFill>
                <a:latin typeface="Tw Cen MT"/>
                <a:cs typeface="Tw Cen MT"/>
              </a:rPr>
              <a:t>Military </a:t>
            </a:r>
            <a:r>
              <a:rPr lang="en-US" sz="3200" dirty="0" smtClean="0">
                <a:solidFill>
                  <a:srgbClr val="532380"/>
                </a:solidFill>
                <a:latin typeface="Tw Cen MT"/>
                <a:cs typeface="Tw Cen MT"/>
              </a:rPr>
              <a:t>Intelligence</a:t>
            </a:r>
            <a:endParaRPr lang="en-US" sz="3200" dirty="0">
              <a:solidFill>
                <a:srgbClr val="532380"/>
              </a:solidFill>
              <a:latin typeface="Tw Cen MT"/>
              <a:cs typeface="Tw Cen MT"/>
            </a:endParaRPr>
          </a:p>
          <a:p>
            <a:pPr marL="975002" lvl="1" indent="-32500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532380"/>
                </a:solidFill>
                <a:latin typeface="Tw Cen MT"/>
                <a:cs typeface="Tw Cen MT"/>
              </a:rPr>
              <a:t>Housing / Dining</a:t>
            </a:r>
            <a:endParaRPr lang="en-US" sz="3200" dirty="0">
              <a:solidFill>
                <a:srgbClr val="532380"/>
              </a:solidFill>
              <a:latin typeface="Tw Cen MT"/>
              <a:cs typeface="Tw Cen MT"/>
            </a:endParaRPr>
          </a:p>
          <a:p>
            <a:pPr marL="975002" lvl="1" indent="-32500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532380"/>
                </a:solidFill>
                <a:latin typeface="Tw Cen MT"/>
                <a:cs typeface="Tw Cen MT"/>
              </a:rPr>
              <a:t>Campus Master Plans </a:t>
            </a:r>
            <a:endParaRPr lang="en-US" sz="3200" dirty="0">
              <a:solidFill>
                <a:srgbClr val="532380"/>
              </a:solidFill>
              <a:latin typeface="Tw Cen MT"/>
              <a:cs typeface="Tw Cen MT"/>
            </a:endParaRPr>
          </a:p>
          <a:p>
            <a:pPr marL="494272" indent="-494272">
              <a:spcAft>
                <a:spcPts val="600"/>
              </a:spcAft>
              <a:defRPr/>
            </a:pPr>
            <a:endParaRPr lang="en-US" sz="3100" dirty="0"/>
          </a:p>
          <a:p>
            <a:pPr marL="1144274" lvl="1" indent="-494272">
              <a:defRPr/>
            </a:pPr>
            <a:endParaRPr lang="en-US" sz="3100" dirty="0"/>
          </a:p>
        </p:txBody>
      </p:sp>
      <p:pic>
        <p:nvPicPr>
          <p:cNvPr id="12" name="Picture 11" descr="AlamosaGuard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6649" y="0"/>
            <a:ext cx="5516563" cy="2533070"/>
          </a:xfrm>
          <a:prstGeom prst="rect">
            <a:avLst/>
          </a:prstGeom>
        </p:spPr>
      </p:pic>
      <p:pic>
        <p:nvPicPr>
          <p:cNvPr id="16" name="Picture 15" descr="Jfrc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6650" y="2522975"/>
            <a:ext cx="5516563" cy="2915230"/>
          </a:xfrm>
          <a:prstGeom prst="rect">
            <a:avLst/>
          </a:prstGeom>
        </p:spPr>
      </p:pic>
      <p:pic>
        <p:nvPicPr>
          <p:cNvPr id="17" name="Picture 16" descr="CvrClrk-DE-Nat-Guard-586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486649" y="5438205"/>
            <a:ext cx="5516563" cy="323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HARNG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61" y="7583938"/>
            <a:ext cx="1731739" cy="17317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00300" y="1810793"/>
            <a:ext cx="1011555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532380"/>
                </a:solidFill>
                <a:latin typeface="Tw Cen MT"/>
                <a:cs typeface="Tw Cen MT"/>
              </a:rPr>
              <a:t> </a:t>
            </a:r>
            <a:r>
              <a:rPr lang="en-US" sz="2000" dirty="0" smtClean="0">
                <a:solidFill>
                  <a:srgbClr val="532380"/>
                </a:solidFill>
                <a:latin typeface="Tw Cen MT"/>
                <a:cs typeface="Tw Cen MT"/>
              </a:rPr>
              <a:t>Specialize in National Guard design projects Nationwide, 12 readiness centers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32380"/>
                </a:solidFill>
                <a:latin typeface="Tw Cen MT"/>
                <a:cs typeface="Tw Cen MT"/>
              </a:rPr>
              <a:t> 30 Airports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32380"/>
                </a:solidFill>
                <a:latin typeface="Tw Cen MT"/>
                <a:cs typeface="Tw Cen MT"/>
              </a:rPr>
              <a:t> 32  LEED certified projects in process or completed on projects up to $100M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32380"/>
                </a:solidFill>
                <a:latin typeface="Tw Cen MT"/>
                <a:cs typeface="Tw Cen MT"/>
              </a:rPr>
              <a:t> Net Zero – Platinum – Gold - Silver – Certified – High Performance</a:t>
            </a:r>
          </a:p>
          <a:p>
            <a:pPr>
              <a:lnSpc>
                <a:spcPct val="150000"/>
              </a:lnSpc>
            </a:pPr>
            <a:endParaRPr lang="en-US" sz="1200" b="1" dirty="0" smtClean="0">
              <a:solidFill>
                <a:srgbClr val="532380"/>
              </a:solidFill>
              <a:latin typeface="Tw Cen MT"/>
              <a:cs typeface="Tw Cen MT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532380"/>
                </a:solidFill>
                <a:latin typeface="Tw Cen MT"/>
                <a:cs typeface="Tw Cen MT"/>
              </a:rPr>
              <a:t>What Makes us Unique: DESIGN!!!!!!!</a:t>
            </a:r>
            <a:endParaRPr lang="en-US" sz="2400" dirty="0" smtClean="0">
              <a:solidFill>
                <a:srgbClr val="532380"/>
              </a:solidFill>
              <a:latin typeface="Tw Cen MT"/>
              <a:cs typeface="Tw Cen M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32380"/>
                </a:solidFill>
                <a:latin typeface="Tw Cen MT"/>
                <a:cs typeface="Tw Cen MT"/>
              </a:rPr>
              <a:t> Emphasis on operational efficiency/flexibility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32380"/>
                </a:solidFill>
                <a:latin typeface="Tw Cen MT"/>
                <a:cs typeface="Tw Cen MT"/>
              </a:rPr>
              <a:t> Emphasis on timeless recruitment &amp; retention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32380"/>
                </a:solidFill>
                <a:latin typeface="Tw Cen MT"/>
                <a:cs typeface="Tw Cen MT"/>
              </a:rPr>
              <a:t> Design to cost/BIM technology to assure award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32380"/>
                </a:solidFill>
                <a:latin typeface="Tw Cen MT"/>
                <a:cs typeface="Tw Cen MT"/>
              </a:rPr>
              <a:t> Practical LEED applications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32380"/>
                </a:solidFill>
                <a:latin typeface="Tw Cen MT"/>
                <a:cs typeface="Tw Cen MT"/>
              </a:rPr>
              <a:t> Award-winning sustainability and design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532380"/>
                </a:solidFill>
                <a:latin typeface="Tw Cen MT"/>
                <a:cs typeface="Tw Cen MT"/>
              </a:rPr>
              <a:t> Principals involved in every project /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532380"/>
                </a:solidFill>
                <a:latin typeface="Tw Cen MT"/>
                <a:cs typeface="Tw Cen MT"/>
              </a:rPr>
              <a:t>	</a:t>
            </a:r>
            <a:r>
              <a:rPr lang="en-US" sz="2400" dirty="0" smtClean="0">
                <a:solidFill>
                  <a:srgbClr val="532380"/>
                </a:solidFill>
                <a:latin typeface="Tw Cen MT"/>
                <a:cs typeface="Tw Cen MT"/>
              </a:rPr>
              <a:t>				On site availability</a:t>
            </a:r>
          </a:p>
          <a:p>
            <a:endParaRPr lang="en-US" sz="2800" dirty="0" smtClean="0">
              <a:solidFill>
                <a:srgbClr val="532380"/>
              </a:solidFill>
              <a:latin typeface="Tw Cen MT"/>
              <a:cs typeface="Tw Cen MT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532380"/>
              </a:solidFill>
              <a:latin typeface="Tw Cen MT"/>
              <a:cs typeface="Tw Cen MT"/>
            </a:endParaRPr>
          </a:p>
        </p:txBody>
      </p:sp>
      <p:pic>
        <p:nvPicPr>
          <p:cNvPr id="16" name="Picture 15" descr="TC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8511" y="5709920"/>
            <a:ext cx="4197339" cy="2739887"/>
          </a:xfrm>
          <a:prstGeom prst="rect">
            <a:avLst/>
          </a:prstGeom>
        </p:spPr>
      </p:pic>
      <p:pic>
        <p:nvPicPr>
          <p:cNvPr id="14" name="Picture 13" descr="CCA Color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289" y="381485"/>
            <a:ext cx="3546837" cy="6860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689555"/>
            <a:ext cx="113728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solidFill>
                <a:srgbClr val="532380"/>
              </a:solidFill>
              <a:latin typeface="Tw Cen MT"/>
              <a:cs typeface="Tw Cen MT"/>
            </a:endParaRPr>
          </a:p>
          <a:p>
            <a:pPr algn="ctr"/>
            <a:r>
              <a:rPr lang="en-US" sz="3200" b="1" dirty="0" smtClean="0">
                <a:solidFill>
                  <a:srgbClr val="532380"/>
                </a:solidFill>
                <a:latin typeface="Tw Cen MT"/>
                <a:cs typeface="Tw Cen MT"/>
              </a:rPr>
              <a:t>Architecture / Planning / Landscapes / Interiors / FF&amp;E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342"/>
            <a:ext cx="13003213" cy="1624542"/>
          </a:xfrm>
        </p:spPr>
        <p:txBody>
          <a:bodyPr/>
          <a:lstStyle/>
          <a:p>
            <a:r>
              <a:rPr lang="en-US" sz="4400" b="1" dirty="0" smtClean="0">
                <a:solidFill>
                  <a:srgbClr val="532380"/>
                </a:solidFill>
              </a:rPr>
              <a:t>Definition</a:t>
            </a:r>
            <a:br>
              <a:rPr lang="en-US" sz="4400" b="1" dirty="0" smtClean="0">
                <a:solidFill>
                  <a:srgbClr val="532380"/>
                </a:solidFill>
              </a:rPr>
            </a:br>
            <a:r>
              <a:rPr lang="en-US" sz="4400" b="1" dirty="0" smtClean="0">
                <a:solidFill>
                  <a:srgbClr val="532380"/>
                </a:solidFill>
              </a:rPr>
              <a:t>“ARCHITECTURE/ARCHITECT”</a:t>
            </a:r>
            <a:endParaRPr lang="en-US" sz="4400" b="1" dirty="0">
              <a:solidFill>
                <a:srgbClr val="5323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930" y="2274359"/>
            <a:ext cx="10754283" cy="710818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Full Definition of </a:t>
            </a:r>
            <a:r>
              <a:rPr lang="en-US" sz="3200" b="1" i="1" dirty="0" smtClean="0"/>
              <a:t>architecture</a:t>
            </a:r>
            <a:r>
              <a:rPr lang="en-US" sz="3200" b="1" dirty="0" smtClean="0"/>
              <a:t> </a:t>
            </a:r>
          </a:p>
          <a:p>
            <a:r>
              <a:rPr lang="en-US" sz="3200" i="1" dirty="0" smtClean="0"/>
              <a:t>1</a:t>
            </a:r>
            <a:r>
              <a:rPr lang="en-US" sz="3200" dirty="0" smtClean="0"/>
              <a:t> :  the art or science of building; </a:t>
            </a:r>
            <a:r>
              <a:rPr lang="en-US" sz="3200" i="1" dirty="0" smtClean="0"/>
              <a:t>specifically</a:t>
            </a:r>
            <a:r>
              <a:rPr lang="en-US" sz="3200" dirty="0" smtClean="0"/>
              <a:t> :  the art or practice of designing and building structures and especially habitable ones</a:t>
            </a:r>
          </a:p>
          <a:p>
            <a:r>
              <a:rPr lang="en-US" sz="3200" i="1" dirty="0" smtClean="0"/>
              <a:t>2</a:t>
            </a:r>
            <a:r>
              <a:rPr lang="en-US" sz="3200" dirty="0" smtClean="0"/>
              <a:t> </a:t>
            </a:r>
            <a:r>
              <a:rPr lang="en-US" sz="3200" i="1" dirty="0" smtClean="0"/>
              <a:t>a</a:t>
            </a:r>
            <a:r>
              <a:rPr lang="en-US" sz="3200" dirty="0" smtClean="0"/>
              <a:t> :  formation or construction resulting from or as if from a conscious act </a:t>
            </a:r>
            <a:r>
              <a:rPr lang="en-US" sz="3200" i="1" dirty="0" smtClean="0"/>
              <a:t>&lt;the architecture of the garden&gt;b</a:t>
            </a:r>
            <a:r>
              <a:rPr lang="en-US" sz="3200" dirty="0" smtClean="0"/>
              <a:t> :  a unifying or coherent form or structure </a:t>
            </a:r>
            <a:r>
              <a:rPr lang="en-US" sz="3200" i="1" dirty="0" smtClean="0"/>
              <a:t>&lt;the novel lacks architecture&gt;</a:t>
            </a:r>
            <a:endParaRPr lang="en-US" sz="3200" dirty="0" smtClean="0"/>
          </a:p>
          <a:p>
            <a:r>
              <a:rPr lang="en-US" sz="3200" i="1" dirty="0" smtClean="0"/>
              <a:t>3</a:t>
            </a:r>
            <a:r>
              <a:rPr lang="en-US" sz="3200" dirty="0" smtClean="0"/>
              <a:t> :  </a:t>
            </a:r>
            <a:r>
              <a:rPr lang="en-US" sz="3200" dirty="0" smtClean="0">
                <a:hlinkClick r:id="rId2"/>
              </a:rPr>
              <a:t>architectural</a:t>
            </a:r>
            <a:r>
              <a:rPr lang="en-US" sz="3200" dirty="0" smtClean="0"/>
              <a:t> product or work</a:t>
            </a:r>
          </a:p>
          <a:p>
            <a:r>
              <a:rPr lang="en-US" sz="3200" i="1" dirty="0" smtClean="0"/>
              <a:t>4</a:t>
            </a:r>
            <a:r>
              <a:rPr lang="en-US" sz="3200" dirty="0" smtClean="0"/>
              <a:t> :  a method or style of building</a:t>
            </a:r>
          </a:p>
          <a:p>
            <a:r>
              <a:rPr lang="en-US" sz="3200" i="1" dirty="0" smtClean="0"/>
              <a:t>5</a:t>
            </a:r>
            <a:r>
              <a:rPr lang="en-US" sz="3200" dirty="0" smtClean="0"/>
              <a:t> :  </a:t>
            </a:r>
            <a:r>
              <a:rPr lang="en-US" sz="3200" b="1" dirty="0" smtClean="0">
                <a:solidFill>
                  <a:srgbClr val="FF0000"/>
                </a:solidFill>
              </a:rPr>
              <a:t>the manner in which the components of a computer or computer system are organized and integrated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Architects office from the past</a:t>
            </a:r>
            <a:endParaRPr lang="en-US" dirty="0"/>
          </a:p>
        </p:txBody>
      </p:sp>
      <p:pic>
        <p:nvPicPr>
          <p:cNvPr id="5" name="Picture Placeholder 4" descr="3 - image arch office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5972" y="735496"/>
            <a:ext cx="4727101" cy="3543162"/>
          </a:xfrm>
        </p:spPr>
      </p:pic>
      <p:pic>
        <p:nvPicPr>
          <p:cNvPr id="6" name="Picture 5" descr="drafting_room-2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912" y="2892775"/>
            <a:ext cx="6229526" cy="39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13202</TotalTime>
  <Words>599</Words>
  <Application>Microsoft Macintosh PowerPoint</Application>
  <PresentationFormat>Custom</PresentationFormat>
  <Paragraphs>121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Plan for today!!!</vt:lpstr>
      <vt:lpstr>About CooverClark - Aviation</vt:lpstr>
      <vt:lpstr>Aviation</vt:lpstr>
      <vt:lpstr>PowerPoint Presentation</vt:lpstr>
      <vt:lpstr>PowerPoint Presentation</vt:lpstr>
      <vt:lpstr>Definition “ARCHITECTURE/ARCHITECT”</vt:lpstr>
      <vt:lpstr>Architects office from the past</vt:lpstr>
      <vt:lpstr>Offices – present – “collaboration”  with consultants and clients = BEST DESIGN</vt:lpstr>
      <vt:lpstr>Romantic Definition of “Architecture” </vt:lpstr>
      <vt:lpstr>Projects  </vt:lpstr>
      <vt:lpstr>MCI – Kansas City International Airport </vt:lpstr>
      <vt:lpstr>Plan</vt:lpstr>
      <vt:lpstr>MCI – design sketch</vt:lpstr>
      <vt:lpstr>Mock-up</vt:lpstr>
      <vt:lpstr>Construction</vt:lpstr>
      <vt:lpstr>Completed Project</vt:lpstr>
      <vt:lpstr>Louis Armstrong International Airport (MSY) “design concept”</vt:lpstr>
      <vt:lpstr>MSY – Construction Document</vt:lpstr>
      <vt:lpstr>MSY – Construction Document</vt:lpstr>
      <vt:lpstr>MSY</vt:lpstr>
      <vt:lpstr>MSY</vt:lpstr>
      <vt:lpstr>Denver International Airport- DEN Concourse “C” Expansion</vt:lpstr>
      <vt:lpstr>DEN – Studies (form)</vt:lpstr>
      <vt:lpstr>DEN – “Concept sketch”</vt:lpstr>
      <vt:lpstr>DEN – studies; floor</vt:lpstr>
      <vt:lpstr>DEN - rendering</vt:lpstr>
      <vt:lpstr>Minot International Airport – MOT “concept images” – The Magic City </vt:lpstr>
      <vt:lpstr>MOT – “concept images”</vt:lpstr>
      <vt:lpstr>MOT – “concept images”</vt:lpstr>
      <vt:lpstr>MOT – “architecture” </vt:lpstr>
      <vt:lpstr>Terrazzo – “concept” </vt:lpstr>
      <vt:lpstr>Terrazzo – Construction Document</vt:lpstr>
      <vt:lpstr>Terrazzo – Construction Document</vt:lpstr>
      <vt:lpstr>Terrazzo – Construction Document STRUCTURAL</vt:lpstr>
      <vt:lpstr>Terrazzo – Construction Document GRANITE SHOP DRAWING</vt:lpstr>
      <vt:lpstr>Terrazzo – Construction Document TERRAZZO SHOP DRAWING</vt:lpstr>
      <vt:lpstr>Terrazzo – Construction Document DETAILS</vt:lpstr>
      <vt:lpstr>Terrazzo – Mock-up @ fabricator</vt:lpstr>
      <vt:lpstr>Terrazzo – “Story Board”</vt:lpstr>
      <vt:lpstr>MOT</vt:lpstr>
      <vt:lpstr>MOT</vt:lpstr>
      <vt:lpstr>Space Battalion – Ft. Carson (in design)</vt:lpstr>
      <vt:lpstr>Space Battalion – “concept”</vt:lpstr>
      <vt:lpstr>Pre-Construction </vt:lpstr>
      <vt:lpstr>Pre-Construction</vt:lpstr>
      <vt:lpstr>Discussion</vt:lpstr>
      <vt:lpstr>Discussion (cont.)</vt:lpstr>
      <vt:lpstr>Conclusion </vt:lpstr>
      <vt:lpstr>9,000–8,000 BC to present –  Josh, Bob, Chris, Scott, Rick, Darin, Leslie, Mark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Nickel</dc:creator>
  <cp:lastModifiedBy>Christie Kitchens</cp:lastModifiedBy>
  <cp:revision>891</cp:revision>
  <dcterms:created xsi:type="dcterms:W3CDTF">2010-08-23T17:01:36Z</dcterms:created>
  <dcterms:modified xsi:type="dcterms:W3CDTF">2017-05-08T14:21:53Z</dcterms:modified>
</cp:coreProperties>
</file>